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74" r:id="rId3"/>
    <p:sldId id="275" r:id="rId4"/>
    <p:sldId id="276" r:id="rId5"/>
    <p:sldId id="277" r:id="rId6"/>
    <p:sldId id="279" r:id="rId7"/>
    <p:sldId id="278" r:id="rId8"/>
    <p:sldId id="260" r:id="rId9"/>
    <p:sldId id="261" r:id="rId10"/>
    <p:sldId id="262" r:id="rId11"/>
    <p:sldId id="268" r:id="rId12"/>
    <p:sldId id="269" r:id="rId13"/>
    <p:sldId id="27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5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4464E4-8ABB-A845-8596-EF3B96207FA0}" type="datetimeFigureOut">
              <a:rPr lang="en-US" smtClean="0"/>
              <a:t>9/24/2018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BF7CD9-C772-7B47-8B62-ECF384124B0B}" type="slidenum">
              <a:rPr lang="en-US" smtClean="0"/>
              <a:t>‹#›</a:t>
            </a:fld>
            <a:endParaRPr lang="en-US"/>
          </a:p>
        </p:txBody>
      </p:sp>
    </p:spTree>
    <p:extLst>
      <p:ext uri="{BB962C8B-B14F-4D97-AF65-F5344CB8AC3E}">
        <p14:creationId xmlns:p14="http://schemas.microsoft.com/office/powerpoint/2010/main" val="282583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Why All World Maps are Wrong: </a:t>
            </a:r>
            <a:r>
              <a:rPr lang="en-CA" b="1" dirty="0" smtClean="0"/>
              <a:t>https://tinyurl.com/zv8zde9 </a:t>
            </a:r>
          </a:p>
          <a:p>
            <a:r>
              <a:rPr lang="en-CA" b="0" dirty="0" smtClean="0"/>
              <a:t>Maps</a:t>
            </a:r>
            <a:r>
              <a:rPr lang="en-CA" b="0" baseline="0" dirty="0" smtClean="0"/>
              <a:t> that Prove You Don’t Really Know Earth: </a:t>
            </a:r>
            <a:r>
              <a:rPr lang="en-CA" b="1" dirty="0" smtClean="0"/>
              <a:t>https://tinyurl.com/krt4zb9 </a:t>
            </a:r>
            <a:endParaRPr lang="en-CA" b="0" dirty="0"/>
          </a:p>
        </p:txBody>
      </p:sp>
      <p:sp>
        <p:nvSpPr>
          <p:cNvPr id="4" name="Slide Number Placeholder 3"/>
          <p:cNvSpPr>
            <a:spLocks noGrp="1"/>
          </p:cNvSpPr>
          <p:nvPr>
            <p:ph type="sldNum" sz="quarter" idx="10"/>
          </p:nvPr>
        </p:nvSpPr>
        <p:spPr/>
        <p:txBody>
          <a:bodyPr/>
          <a:lstStyle/>
          <a:p>
            <a:fld id="{4FBF7CD9-C772-7B47-8B62-ECF384124B0B}" type="slidenum">
              <a:rPr lang="en-US" smtClean="0"/>
              <a:t>6</a:t>
            </a:fld>
            <a:endParaRPr lang="en-US"/>
          </a:p>
        </p:txBody>
      </p:sp>
    </p:spTree>
    <p:extLst>
      <p:ext uri="{BB962C8B-B14F-4D97-AF65-F5344CB8AC3E}">
        <p14:creationId xmlns:p14="http://schemas.microsoft.com/office/powerpoint/2010/main" val="2505905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CA"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A61D3D4-03FD-B640-9A08-602DDA3CBF76}" type="datetimeFigureOut">
              <a:rPr lang="en-US" smtClean="0"/>
              <a:t>9/24/2018</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FEFA118-E79C-9F46-9BB1-FFCCA5F2EBA4}"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A61D3D4-03FD-B640-9A08-602DDA3CBF76}"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FA118-E79C-9F46-9BB1-FFCCA5F2EBA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CA"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3A61D3D4-03FD-B640-9A08-602DDA3CBF76}"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FA118-E79C-9F46-9BB1-FFCCA5F2EBA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10"/>
          </p:nvPr>
        </p:nvSpPr>
        <p:spPr/>
        <p:txBody>
          <a:bodyPr/>
          <a:lstStyle/>
          <a:p>
            <a:fld id="{3A61D3D4-03FD-B640-9A08-602DDA3CBF76}"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FA118-E79C-9F46-9BB1-FFCCA5F2EBA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CA"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3A61D3D4-03FD-B640-9A08-602DDA3CBF76}"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FA118-E79C-9F46-9BB1-FFCCA5F2EBA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5" name="Date Placeholder 4"/>
          <p:cNvSpPr>
            <a:spLocks noGrp="1"/>
          </p:cNvSpPr>
          <p:nvPr>
            <p:ph type="dt" sz="half" idx="10"/>
          </p:nvPr>
        </p:nvSpPr>
        <p:spPr/>
        <p:txBody>
          <a:bodyPr/>
          <a:lstStyle/>
          <a:p>
            <a:fld id="{3A61D3D4-03FD-B640-9A08-602DDA3CBF76}"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FA118-E79C-9F46-9BB1-FFCCA5F2EBA4}"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7" name="Date Placeholder 6"/>
          <p:cNvSpPr>
            <a:spLocks noGrp="1"/>
          </p:cNvSpPr>
          <p:nvPr>
            <p:ph type="dt" sz="half" idx="10"/>
          </p:nvPr>
        </p:nvSpPr>
        <p:spPr/>
        <p:txBody>
          <a:bodyPr/>
          <a:lstStyle/>
          <a:p>
            <a:fld id="{3A61D3D4-03FD-B640-9A08-602DDA3CBF76}" type="datetimeFigureOut">
              <a:rPr lang="en-US" smtClean="0"/>
              <a:t>9/24/2018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FA118-E79C-9F46-9BB1-FFCCA5F2EBA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3A61D3D4-03FD-B640-9A08-602DDA3CBF76}" type="datetimeFigureOut">
              <a:rPr lang="en-US" smtClean="0"/>
              <a:t>9/24/2018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FA118-E79C-9F46-9BB1-FFCCA5F2EBA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61D3D4-03FD-B640-9A08-602DDA3CBF76}" type="datetimeFigureOut">
              <a:rPr lang="en-US" smtClean="0"/>
              <a:t>9/24/2018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FA118-E79C-9F46-9BB1-FFCCA5F2EBA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A61D3D4-03FD-B640-9A08-602DDA3CBF76}" type="datetimeFigureOut">
              <a:rPr lang="en-US" smtClean="0"/>
              <a:t>9/24/2018</a:t>
            </a:fld>
            <a:endParaRPr lang="en-US"/>
          </a:p>
        </p:txBody>
      </p:sp>
      <p:sp>
        <p:nvSpPr>
          <p:cNvPr id="7" name="Slide Number Placeholder 6"/>
          <p:cNvSpPr>
            <a:spLocks noGrp="1"/>
          </p:cNvSpPr>
          <p:nvPr>
            <p:ph type="sldNum" sz="quarter" idx="12"/>
          </p:nvPr>
        </p:nvSpPr>
        <p:spPr/>
        <p:txBody>
          <a:bodyPr/>
          <a:lstStyle/>
          <a:p>
            <a:fld id="{1FEFA118-E79C-9F46-9BB1-FFCCA5F2EBA4}"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CA"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CA"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A61D3D4-03FD-B640-9A08-602DDA3CBF76}" type="datetimeFigureOut">
              <a:rPr lang="en-US" smtClean="0"/>
              <a:t>9/24/2018</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1FEFA118-E79C-9F46-9BB1-FFCCA5F2EBA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3A61D3D4-03FD-B640-9A08-602DDA3CBF76}" type="datetimeFigureOut">
              <a:rPr lang="en-US" smtClean="0"/>
              <a:t>9/24/2018</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FEFA118-E79C-9F46-9BB1-FFCCA5F2EBA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linternaute.com/dictionnaire/fr/definition/cercle/"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kIID5FDi2JQ"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www.youtube.com/watch?v=KUF_Ckv8Hb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393177"/>
            <a:ext cx="3313355" cy="2669940"/>
          </a:xfrm>
        </p:spPr>
        <p:txBody>
          <a:bodyPr>
            <a:normAutofit/>
          </a:bodyPr>
          <a:lstStyle/>
          <a:p>
            <a:pPr algn="ctr"/>
            <a:r>
              <a:rPr lang="fr-CA" dirty="0" smtClean="0"/>
              <a:t>La carte </a:t>
            </a:r>
            <a:r>
              <a:rPr lang="fr-CA" smtClean="0"/>
              <a:t>du monde</a:t>
            </a:r>
            <a:endParaRPr lang="fr-CA" dirty="0"/>
          </a:p>
        </p:txBody>
      </p:sp>
    </p:spTree>
    <p:extLst>
      <p:ext uri="{BB962C8B-B14F-4D97-AF65-F5344CB8AC3E}">
        <p14:creationId xmlns:p14="http://schemas.microsoft.com/office/powerpoint/2010/main" val="173269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dirty="0" smtClean="0"/>
              <a:t>Les parallèles et les méridiens</a:t>
            </a:r>
            <a:endParaRPr lang="fr-CA" dirty="0"/>
          </a:p>
        </p:txBody>
      </p:sp>
      <p:sp>
        <p:nvSpPr>
          <p:cNvPr id="3" name="Text Placeholder 2"/>
          <p:cNvSpPr>
            <a:spLocks noGrp="1"/>
          </p:cNvSpPr>
          <p:nvPr>
            <p:ph type="body" idx="1"/>
          </p:nvPr>
        </p:nvSpPr>
        <p:spPr/>
        <p:txBody>
          <a:bodyPr>
            <a:normAutofit/>
          </a:bodyPr>
          <a:lstStyle/>
          <a:p>
            <a:r>
              <a:rPr lang="en-US" dirty="0" smtClean="0"/>
              <a:t>Un </a:t>
            </a:r>
            <a:r>
              <a:rPr lang="en-US" dirty="0" err="1" smtClean="0"/>
              <a:t>parallèle</a:t>
            </a:r>
            <a:endParaRPr lang="en-US" dirty="0"/>
          </a:p>
        </p:txBody>
      </p:sp>
      <p:sp>
        <p:nvSpPr>
          <p:cNvPr id="4" name="Content Placeholder 3"/>
          <p:cNvSpPr>
            <a:spLocks noGrp="1"/>
          </p:cNvSpPr>
          <p:nvPr>
            <p:ph sz="half" idx="2"/>
          </p:nvPr>
        </p:nvSpPr>
        <p:spPr/>
        <p:txBody>
          <a:bodyPr>
            <a:normAutofit/>
          </a:bodyPr>
          <a:lstStyle/>
          <a:p>
            <a:r>
              <a:rPr lang="en-US" dirty="0" smtClean="0">
                <a:solidFill>
                  <a:srgbClr val="FF6600"/>
                </a:solidFill>
                <a:hlinkClick r:id="rId2"/>
              </a:rPr>
              <a:t>Cercle imaginaire parallèle à l’équateur</a:t>
            </a:r>
          </a:p>
          <a:p>
            <a:endParaRPr lang="en-US" dirty="0">
              <a:solidFill>
                <a:srgbClr val="000000"/>
              </a:solidFill>
              <a:hlinkClick r:id="rId2"/>
            </a:endParaRPr>
          </a:p>
          <a:p>
            <a:endParaRPr lang="en-US" dirty="0" smtClean="0">
              <a:solidFill>
                <a:srgbClr val="000000"/>
              </a:solidFill>
              <a:hlinkClick r:id="rId2"/>
            </a:endParaRPr>
          </a:p>
          <a:p>
            <a:r>
              <a:rPr lang="en-US" sz="1100" dirty="0" smtClean="0">
                <a:solidFill>
                  <a:srgbClr val="000000"/>
                </a:solidFill>
                <a:hlinkClick r:id="rId2"/>
              </a:rPr>
              <a:t>[http://www.linternaute.com/dictionnaire/fr/definition/parallele/]</a:t>
            </a:r>
            <a:endParaRPr lang="en-US" sz="1100" dirty="0">
              <a:solidFill>
                <a:srgbClr val="000000"/>
              </a:solidFill>
              <a:hlinkClick r:id="rId2"/>
            </a:endParaRPr>
          </a:p>
        </p:txBody>
      </p:sp>
      <p:sp>
        <p:nvSpPr>
          <p:cNvPr id="5" name="Text Placeholder 4"/>
          <p:cNvSpPr>
            <a:spLocks noGrp="1"/>
          </p:cNvSpPr>
          <p:nvPr>
            <p:ph type="body" sz="quarter" idx="3"/>
          </p:nvPr>
        </p:nvSpPr>
        <p:spPr/>
        <p:txBody>
          <a:bodyPr>
            <a:normAutofit/>
          </a:bodyPr>
          <a:lstStyle/>
          <a:p>
            <a:r>
              <a:rPr lang="fr-CA" dirty="0" smtClean="0"/>
              <a:t>Un méridien</a:t>
            </a:r>
            <a:endParaRPr lang="fr-CA" dirty="0"/>
          </a:p>
        </p:txBody>
      </p:sp>
      <p:sp>
        <p:nvSpPr>
          <p:cNvPr id="6" name="Content Placeholder 5"/>
          <p:cNvSpPr>
            <a:spLocks noGrp="1"/>
          </p:cNvSpPr>
          <p:nvPr>
            <p:ph sz="quarter" idx="4"/>
          </p:nvPr>
        </p:nvSpPr>
        <p:spPr/>
        <p:txBody>
          <a:bodyPr>
            <a:normAutofit/>
          </a:bodyPr>
          <a:lstStyle/>
          <a:p>
            <a:r>
              <a:rPr lang="en-US" u="sng" dirty="0" err="1" smtClean="0">
                <a:solidFill>
                  <a:schemeClr val="accent6"/>
                </a:solidFill>
              </a:rPr>
              <a:t>Ligne</a:t>
            </a:r>
            <a:r>
              <a:rPr lang="en-US" u="sng" dirty="0" smtClean="0">
                <a:solidFill>
                  <a:schemeClr val="accent6"/>
                </a:solidFill>
              </a:rPr>
              <a:t> </a:t>
            </a:r>
            <a:r>
              <a:rPr lang="en-US" u="sng" dirty="0" err="1">
                <a:solidFill>
                  <a:schemeClr val="accent6"/>
                </a:solidFill>
              </a:rPr>
              <a:t>imaginaire</a:t>
            </a:r>
            <a:r>
              <a:rPr lang="en-US" u="sng" dirty="0">
                <a:solidFill>
                  <a:schemeClr val="accent6"/>
                </a:solidFill>
              </a:rPr>
              <a:t> </a:t>
            </a:r>
            <a:r>
              <a:rPr lang="en-US" u="sng" dirty="0" err="1">
                <a:solidFill>
                  <a:schemeClr val="accent6"/>
                </a:solidFill>
              </a:rPr>
              <a:t>traversant</a:t>
            </a:r>
            <a:r>
              <a:rPr lang="en-US" u="sng" dirty="0">
                <a:solidFill>
                  <a:schemeClr val="accent6"/>
                </a:solidFill>
              </a:rPr>
              <a:t> le globe du </a:t>
            </a:r>
            <a:r>
              <a:rPr lang="en-US" u="sng" dirty="0" err="1">
                <a:solidFill>
                  <a:schemeClr val="accent6"/>
                </a:solidFill>
              </a:rPr>
              <a:t>pôle</a:t>
            </a:r>
            <a:r>
              <a:rPr lang="en-US" u="sng" dirty="0">
                <a:solidFill>
                  <a:schemeClr val="accent6"/>
                </a:solidFill>
              </a:rPr>
              <a:t> Nord au </a:t>
            </a:r>
            <a:r>
              <a:rPr lang="en-US" u="sng" dirty="0" err="1">
                <a:solidFill>
                  <a:schemeClr val="accent6"/>
                </a:solidFill>
              </a:rPr>
              <a:t>pôle</a:t>
            </a:r>
            <a:r>
              <a:rPr lang="en-US" u="sng" dirty="0">
                <a:solidFill>
                  <a:schemeClr val="accent6"/>
                </a:solidFill>
              </a:rPr>
              <a:t> </a:t>
            </a:r>
            <a:r>
              <a:rPr lang="en-US" u="sng" dirty="0" err="1">
                <a:solidFill>
                  <a:schemeClr val="accent6"/>
                </a:solidFill>
              </a:rPr>
              <a:t>Sud</a:t>
            </a:r>
            <a:r>
              <a:rPr lang="en-US" u="sng" dirty="0">
                <a:solidFill>
                  <a:schemeClr val="accent6"/>
                </a:solidFill>
              </a:rPr>
              <a:t>. </a:t>
            </a:r>
          </a:p>
        </p:txBody>
      </p:sp>
    </p:spTree>
    <p:extLst>
      <p:ext uri="{BB962C8B-B14F-4D97-AF65-F5344CB8AC3E}">
        <p14:creationId xmlns:p14="http://schemas.microsoft.com/office/powerpoint/2010/main" val="2385890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Les tropiques</a:t>
            </a:r>
            <a:endParaRPr lang="fr-CA" dirty="0"/>
          </a:p>
        </p:txBody>
      </p:sp>
      <p:sp>
        <p:nvSpPr>
          <p:cNvPr id="3" name="Text Placeholder 2"/>
          <p:cNvSpPr>
            <a:spLocks noGrp="1"/>
          </p:cNvSpPr>
          <p:nvPr>
            <p:ph type="body" idx="1"/>
          </p:nvPr>
        </p:nvSpPr>
        <p:spPr/>
        <p:txBody>
          <a:bodyPr/>
          <a:lstStyle/>
          <a:p>
            <a:r>
              <a:rPr lang="en-US" dirty="0" smtClean="0"/>
              <a:t>Cancer</a:t>
            </a:r>
            <a:endParaRPr lang="en-US" dirty="0"/>
          </a:p>
        </p:txBody>
      </p:sp>
      <p:sp>
        <p:nvSpPr>
          <p:cNvPr id="4" name="Content Placeholder 3"/>
          <p:cNvSpPr>
            <a:spLocks noGrp="1"/>
          </p:cNvSpPr>
          <p:nvPr>
            <p:ph sz="half" idx="2"/>
          </p:nvPr>
        </p:nvSpPr>
        <p:spPr>
          <a:xfrm>
            <a:off x="776149" y="2974694"/>
            <a:ext cx="3685428" cy="3270276"/>
          </a:xfrm>
        </p:spPr>
        <p:txBody>
          <a:bodyPr>
            <a:normAutofit fontScale="92500" lnSpcReduction="20000"/>
          </a:bodyPr>
          <a:lstStyle/>
          <a:p>
            <a:r>
              <a:rPr lang="fr-CA" dirty="0" smtClean="0"/>
              <a:t>Le </a:t>
            </a:r>
            <a:r>
              <a:rPr lang="fr-CA" b="1" dirty="0" smtClean="0"/>
              <a:t>tropique du Cancer</a:t>
            </a:r>
            <a:r>
              <a:rPr lang="fr-CA" dirty="0" smtClean="0"/>
              <a:t> est l'un des cinq</a:t>
            </a:r>
            <a:br>
              <a:rPr lang="fr-CA" dirty="0" smtClean="0"/>
            </a:br>
            <a:r>
              <a:rPr lang="fr-CA" dirty="0" smtClean="0"/>
              <a:t> parallèles principaux indiqués sur les cartes terrestres. La latitude la plus au nord sur laquelle il est possible d’apercevoir le Soleil directement au zénith lors du solstice du juin</a:t>
            </a:r>
          </a:p>
          <a:p>
            <a:pPr lvl="2"/>
            <a:r>
              <a:rPr lang="fr-CA" dirty="0" smtClean="0"/>
              <a:t>23° 26' 15" 1 </a:t>
            </a:r>
            <a:endParaRPr lang="fr-CA" dirty="0"/>
          </a:p>
        </p:txBody>
      </p:sp>
      <p:sp>
        <p:nvSpPr>
          <p:cNvPr id="5" name="Text Placeholder 4"/>
          <p:cNvSpPr>
            <a:spLocks noGrp="1"/>
          </p:cNvSpPr>
          <p:nvPr>
            <p:ph type="body" sz="quarter" idx="3"/>
          </p:nvPr>
        </p:nvSpPr>
        <p:spPr/>
        <p:txBody>
          <a:bodyPr/>
          <a:lstStyle/>
          <a:p>
            <a:r>
              <a:rPr lang="en-US" dirty="0" err="1" smtClean="0"/>
              <a:t>Capricorne</a:t>
            </a:r>
            <a:endParaRPr lang="en-US" dirty="0"/>
          </a:p>
        </p:txBody>
      </p:sp>
      <p:sp>
        <p:nvSpPr>
          <p:cNvPr id="6" name="Content Placeholder 5"/>
          <p:cNvSpPr>
            <a:spLocks noGrp="1"/>
          </p:cNvSpPr>
          <p:nvPr>
            <p:ph sz="quarter" idx="4"/>
          </p:nvPr>
        </p:nvSpPr>
        <p:spPr>
          <a:xfrm>
            <a:off x="4645151" y="2974694"/>
            <a:ext cx="3716085" cy="3270276"/>
          </a:xfrm>
        </p:spPr>
        <p:txBody>
          <a:bodyPr>
            <a:normAutofit fontScale="85000" lnSpcReduction="10000"/>
          </a:bodyPr>
          <a:lstStyle/>
          <a:p>
            <a:r>
              <a:rPr lang="fr-CA" dirty="0" smtClean="0"/>
              <a:t>Le </a:t>
            </a:r>
            <a:r>
              <a:rPr lang="fr-CA" b="1" dirty="0" smtClean="0"/>
              <a:t>tropique du Capricorne</a:t>
            </a:r>
            <a:r>
              <a:rPr lang="fr-CA" dirty="0" smtClean="0"/>
              <a:t> est l'un des cinq parallèles principaux indiqués sur les cartes terrestres. La latitude la plus au sud sur laquelle il est possible d’apercevoir le Soleil directement au zénith, lors du solstice de décembre. </a:t>
            </a:r>
          </a:p>
          <a:p>
            <a:pPr lvl="2"/>
            <a:r>
              <a:rPr lang="fr-CA" dirty="0" smtClean="0"/>
              <a:t>23° 26' 15"1 </a:t>
            </a:r>
          </a:p>
          <a:p>
            <a:endParaRPr lang="fr-CA" dirty="0" smtClean="0"/>
          </a:p>
        </p:txBody>
      </p:sp>
    </p:spTree>
    <p:extLst>
      <p:ext uri="{BB962C8B-B14F-4D97-AF65-F5344CB8AC3E}">
        <p14:creationId xmlns:p14="http://schemas.microsoft.com/office/powerpoint/2010/main" val="3902265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Les tropiques</a:t>
            </a:r>
            <a:endParaRPr lang="fr-CA" dirty="0"/>
          </a:p>
        </p:txBody>
      </p:sp>
      <p:pic>
        <p:nvPicPr>
          <p:cNvPr id="4" name="Content Placeholder 3" descr="145895.gif"/>
          <p:cNvPicPr>
            <a:picLocks noGrp="1" noChangeAspect="1"/>
          </p:cNvPicPr>
          <p:nvPr>
            <p:ph idx="1"/>
          </p:nvPr>
        </p:nvPicPr>
        <p:blipFill>
          <a:blip r:embed="rId2">
            <a:extLst>
              <a:ext uri="{28A0092B-C50C-407E-A947-70E740481C1C}">
                <a14:useLocalDpi xmlns:a14="http://schemas.microsoft.com/office/drawing/2010/main" val="0"/>
              </a:ext>
            </a:extLst>
          </a:blip>
          <a:srcRect t="154" b="154"/>
          <a:stretch>
            <a:fillRect/>
          </a:stretch>
        </p:blipFill>
        <p:spPr/>
      </p:pic>
    </p:spTree>
    <p:extLst>
      <p:ext uri="{BB962C8B-B14F-4D97-AF65-F5344CB8AC3E}">
        <p14:creationId xmlns:p14="http://schemas.microsoft.com/office/powerpoint/2010/main" val="2745338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Zones-climatiques-Cercle-Polaire-Arctique-Tropique-du-Cancer-Equateur-Tropique-du-Capricorne-Cercle-Polaire-Antarctique.jpg"/>
          <p:cNvPicPr>
            <a:picLocks noGrp="1" noChangeAspect="1"/>
          </p:cNvPicPr>
          <p:nvPr>
            <p:ph idx="1"/>
          </p:nvPr>
        </p:nvPicPr>
        <p:blipFill>
          <a:blip r:embed="rId2">
            <a:extLst>
              <a:ext uri="{28A0092B-C50C-407E-A947-70E740481C1C}">
                <a14:useLocalDpi xmlns:a14="http://schemas.microsoft.com/office/drawing/2010/main" val="0"/>
              </a:ext>
            </a:extLst>
          </a:blip>
          <a:srcRect t="-44723" b="-44723"/>
          <a:stretch>
            <a:fillRect/>
          </a:stretch>
        </p:blipFill>
        <p:spPr>
          <a:xfrm>
            <a:off x="951854" y="455794"/>
            <a:ext cx="3484087" cy="5806813"/>
          </a:xfrm>
        </p:spPr>
      </p:pic>
      <p:sp>
        <p:nvSpPr>
          <p:cNvPr id="2" name="Title 1"/>
          <p:cNvSpPr>
            <a:spLocks noGrp="1"/>
          </p:cNvSpPr>
          <p:nvPr>
            <p:ph type="title"/>
          </p:nvPr>
        </p:nvSpPr>
        <p:spPr>
          <a:xfrm>
            <a:off x="4730804" y="856527"/>
            <a:ext cx="3304572" cy="1463153"/>
          </a:xfrm>
        </p:spPr>
        <p:txBody>
          <a:bodyPr>
            <a:noAutofit/>
          </a:bodyPr>
          <a:lstStyle/>
          <a:p>
            <a:r>
              <a:rPr lang="fr-CA" sz="3800" dirty="0" smtClean="0"/>
              <a:t>Les cercles polaires</a:t>
            </a:r>
            <a:endParaRPr lang="fr-CA" sz="3800" dirty="0"/>
          </a:p>
        </p:txBody>
      </p:sp>
      <p:sp>
        <p:nvSpPr>
          <p:cNvPr id="7" name="Text Placeholder 6"/>
          <p:cNvSpPr>
            <a:spLocks noGrp="1"/>
          </p:cNvSpPr>
          <p:nvPr>
            <p:ph type="body" sz="half" idx="2"/>
          </p:nvPr>
        </p:nvSpPr>
        <p:spPr>
          <a:xfrm>
            <a:off x="4736592" y="2319679"/>
            <a:ext cx="3298784" cy="3687581"/>
          </a:xfrm>
        </p:spPr>
        <p:txBody>
          <a:bodyPr>
            <a:noAutofit/>
          </a:bodyPr>
          <a:lstStyle/>
          <a:p>
            <a:r>
              <a:rPr lang="fr-CA" sz="2400" dirty="0"/>
              <a:t>Les deux </a:t>
            </a:r>
            <a:r>
              <a:rPr lang="fr-CA" sz="2400" b="1" dirty="0"/>
              <a:t>cercles polaires</a:t>
            </a:r>
            <a:r>
              <a:rPr lang="fr-CA" sz="2400" dirty="0"/>
              <a:t> sont les parallèles des régions polaires au-delà desquels il existe au moins une journée où le soleil ne se lève pas en hiver, et ne se couche pas en été</a:t>
            </a:r>
          </a:p>
          <a:p>
            <a:endParaRPr lang="en-US" sz="2400" dirty="0"/>
          </a:p>
        </p:txBody>
      </p:sp>
    </p:spTree>
    <p:extLst>
      <p:ext uri="{BB962C8B-B14F-4D97-AF65-F5344CB8AC3E}">
        <p14:creationId xmlns:p14="http://schemas.microsoft.com/office/powerpoint/2010/main" val="2961914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 </a:t>
            </a:r>
            <a:r>
              <a:rPr lang="en-US" dirty="0" err="1" smtClean="0"/>
              <a:t>cartes</a:t>
            </a:r>
            <a:endParaRPr lang="en-US" dirty="0"/>
          </a:p>
        </p:txBody>
      </p:sp>
      <p:pic>
        <p:nvPicPr>
          <p:cNvPr id="5" name="Picture Placeholder 4" descr="google-street-view-car.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3688" y="2551113"/>
            <a:ext cx="4367271" cy="3508375"/>
          </a:xfrm>
        </p:spPr>
      </p:pic>
      <p:sp>
        <p:nvSpPr>
          <p:cNvPr id="3" name="Text Placeholder 2"/>
          <p:cNvSpPr>
            <a:spLocks noGrp="1"/>
          </p:cNvSpPr>
          <p:nvPr>
            <p:ph type="body" sz="half" idx="4294967295"/>
          </p:nvPr>
        </p:nvSpPr>
        <p:spPr>
          <a:xfrm>
            <a:off x="0" y="2551113"/>
            <a:ext cx="4103688" cy="3849687"/>
          </a:xfrm>
        </p:spPr>
        <p:txBody>
          <a:bodyPr>
            <a:normAutofit fontScale="92500" lnSpcReduction="20000"/>
          </a:bodyPr>
          <a:lstStyle/>
          <a:p>
            <a:pPr marL="285750" indent="-285750" algn="ctr">
              <a:buFont typeface="Arial"/>
              <a:buChar char="•"/>
            </a:pPr>
            <a:r>
              <a:rPr lang="fr-CA" sz="2400" dirty="0" smtClean="0"/>
              <a:t>Pourquoi utilise-t-on les cartes? C’est quoi leurs importance? Leurs utilités?</a:t>
            </a:r>
          </a:p>
          <a:p>
            <a:pPr marL="285750" indent="-285750" algn="ctr">
              <a:buFont typeface="Arial"/>
              <a:buChar char="•"/>
            </a:pPr>
            <a:r>
              <a:rPr lang="fr-CA" sz="2400" dirty="0" smtClean="0"/>
              <a:t>Les globes?</a:t>
            </a:r>
          </a:p>
          <a:p>
            <a:pPr marL="285750" indent="-285750" algn="ctr">
              <a:buFont typeface="Arial"/>
              <a:buChar char="•"/>
            </a:pPr>
            <a:r>
              <a:rPr lang="fr-CA" sz="2400" dirty="0" smtClean="0"/>
              <a:t>Avantages? Désavantages?</a:t>
            </a:r>
          </a:p>
          <a:p>
            <a:pPr marL="285750" indent="-285750" algn="ctr">
              <a:buFont typeface="Arial"/>
              <a:buChar char="•"/>
            </a:pPr>
            <a:endParaRPr lang="fr-CA" sz="2400" dirty="0"/>
          </a:p>
          <a:p>
            <a:pPr marL="285750" indent="-285750" algn="ctr">
              <a:buFont typeface="Arial"/>
              <a:buChar char="•"/>
            </a:pPr>
            <a:r>
              <a:rPr lang="fr-CA" sz="2400" dirty="0" smtClean="0"/>
              <a:t>Technologies modernes</a:t>
            </a:r>
            <a:r>
              <a:rPr lang="fr-CA" dirty="0"/>
              <a:t>? </a:t>
            </a:r>
            <a:r>
              <a:rPr lang="fr-CA" dirty="0" smtClean="0"/>
              <a:t>(Système de localisation GPS)</a:t>
            </a:r>
          </a:p>
          <a:p>
            <a:pPr marL="285750" indent="-285750" algn="ctr">
              <a:buFont typeface="Arial"/>
              <a:buChar char="•"/>
            </a:pPr>
            <a:r>
              <a:rPr lang="fr-CA" dirty="0" smtClean="0"/>
              <a:t>Avantages</a:t>
            </a:r>
            <a:r>
              <a:rPr lang="fr-CA" dirty="0"/>
              <a:t>? Désavantages?</a:t>
            </a:r>
          </a:p>
          <a:p>
            <a:pPr marL="285750" indent="-285750" algn="ctr">
              <a:buFont typeface="Arial"/>
              <a:buChar char="•"/>
            </a:pPr>
            <a:endParaRPr lang="fr-CA" sz="2400" dirty="0"/>
          </a:p>
        </p:txBody>
      </p:sp>
    </p:spTree>
    <p:extLst>
      <p:ext uri="{BB962C8B-B14F-4D97-AF65-F5344CB8AC3E}">
        <p14:creationId xmlns:p14="http://schemas.microsoft.com/office/powerpoint/2010/main" val="186981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intable-white-transparent-political-blank-world-map-c3.png"/>
          <p:cNvPicPr>
            <a:picLocks noGrp="1" noChangeAspect="1"/>
          </p:cNvPicPr>
          <p:nvPr>
            <p:ph idx="1"/>
          </p:nvPr>
        </p:nvPicPr>
        <p:blipFill>
          <a:blip r:embed="rId2">
            <a:extLst>
              <a:ext uri="{28A0092B-C50C-407E-A947-70E740481C1C}">
                <a14:useLocalDpi xmlns:a14="http://schemas.microsoft.com/office/drawing/2010/main" val="0"/>
              </a:ext>
            </a:extLst>
          </a:blip>
          <a:srcRect t="-794" b="-794"/>
          <a:stretch>
            <a:fillRect/>
          </a:stretch>
        </p:blipFill>
        <p:spPr>
          <a:xfrm>
            <a:off x="-540185" y="799876"/>
            <a:ext cx="10224371" cy="5258248"/>
          </a:xfrm>
        </p:spPr>
      </p:pic>
    </p:spTree>
    <p:extLst>
      <p:ext uri="{BB962C8B-B14F-4D97-AF65-F5344CB8AC3E}">
        <p14:creationId xmlns:p14="http://schemas.microsoft.com/office/powerpoint/2010/main" val="1132238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onde-langue-carte-francais-petit.jpg"/>
          <p:cNvPicPr>
            <a:picLocks noGrp="1" noChangeAspect="1"/>
          </p:cNvPicPr>
          <p:nvPr>
            <p:ph idx="1"/>
          </p:nvPr>
        </p:nvPicPr>
        <p:blipFill>
          <a:blip r:embed="rId2">
            <a:extLst>
              <a:ext uri="{28A0092B-C50C-407E-A947-70E740481C1C}">
                <a14:useLocalDpi xmlns:a14="http://schemas.microsoft.com/office/drawing/2010/main" val="0"/>
              </a:ext>
            </a:extLst>
          </a:blip>
          <a:srcRect l="-18704" r="-18704"/>
          <a:stretch>
            <a:fillRect/>
          </a:stretch>
        </p:blipFill>
        <p:spPr>
          <a:xfrm>
            <a:off x="-1280583" y="419100"/>
            <a:ext cx="11705167" cy="6019800"/>
          </a:xfrm>
        </p:spPr>
      </p:pic>
    </p:spTree>
    <p:extLst>
      <p:ext uri="{BB962C8B-B14F-4D97-AF65-F5344CB8AC3E}">
        <p14:creationId xmlns:p14="http://schemas.microsoft.com/office/powerpoint/2010/main" val="1652234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orld-population-map.jpg"/>
          <p:cNvPicPr>
            <a:picLocks noGrp="1" noChangeAspect="1"/>
          </p:cNvPicPr>
          <p:nvPr>
            <p:ph idx="1"/>
          </p:nvPr>
        </p:nvPicPr>
        <p:blipFill>
          <a:blip r:embed="rId2">
            <a:extLst>
              <a:ext uri="{28A0092B-C50C-407E-A947-70E740481C1C}">
                <a14:useLocalDpi xmlns:a14="http://schemas.microsoft.com/office/drawing/2010/main" val="0"/>
              </a:ext>
            </a:extLst>
          </a:blip>
          <a:srcRect t="1437" b="1437"/>
          <a:stretch>
            <a:fillRect/>
          </a:stretch>
        </p:blipFill>
        <p:spPr>
          <a:xfrm>
            <a:off x="-142649" y="1004323"/>
            <a:ext cx="9429299" cy="4849354"/>
          </a:xfrm>
        </p:spPr>
      </p:pic>
    </p:spTree>
    <p:extLst>
      <p:ext uri="{BB962C8B-B14F-4D97-AF65-F5344CB8AC3E}">
        <p14:creationId xmlns:p14="http://schemas.microsoft.com/office/powerpoint/2010/main" val="715986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8644" y="1100020"/>
            <a:ext cx="6637468" cy="1362075"/>
          </a:xfrm>
        </p:spPr>
        <p:txBody>
          <a:bodyPr/>
          <a:lstStyle/>
          <a:p>
            <a:r>
              <a:rPr lang="en-CA" dirty="0" smtClean="0"/>
              <a:t>Les </a:t>
            </a:r>
            <a:r>
              <a:rPr lang="en-CA" dirty="0" err="1" smtClean="0"/>
              <a:t>cartes</a:t>
            </a:r>
            <a:endParaRPr lang="en-CA" dirty="0"/>
          </a:p>
        </p:txBody>
      </p:sp>
      <p:sp>
        <p:nvSpPr>
          <p:cNvPr id="3" name="Content Placeholder 2"/>
          <p:cNvSpPr>
            <a:spLocks noGrp="1"/>
          </p:cNvSpPr>
          <p:nvPr>
            <p:ph type="body" idx="1"/>
          </p:nvPr>
        </p:nvSpPr>
        <p:spPr>
          <a:xfrm>
            <a:off x="1258645" y="2341984"/>
            <a:ext cx="6637467" cy="3881534"/>
          </a:xfrm>
        </p:spPr>
        <p:txBody>
          <a:bodyPr>
            <a:normAutofit fontScale="70000" lnSpcReduction="20000"/>
          </a:bodyPr>
          <a:lstStyle/>
          <a:p>
            <a:pPr lvl="0"/>
            <a:r>
              <a:rPr lang="fr-CA" b="1" dirty="0"/>
              <a:t>Les cartes sont basées sur de conventions acceptées qui sont parfois plus ou moins </a:t>
            </a:r>
            <a:r>
              <a:rPr lang="fr-CA" b="1" dirty="0" smtClean="0"/>
              <a:t>arbitraires</a:t>
            </a:r>
          </a:p>
          <a:p>
            <a:pPr lvl="0"/>
            <a:r>
              <a:rPr lang="fr-CA" b="1" dirty="0" smtClean="0"/>
              <a:t>(arbitraire = </a:t>
            </a:r>
            <a:r>
              <a:rPr lang="fr-FR" dirty="0"/>
              <a:t>basé sur un choix aléatoire </a:t>
            </a:r>
            <a:r>
              <a:rPr lang="fr-FR" dirty="0" smtClean="0"/>
              <a:t>plutôt </a:t>
            </a:r>
            <a:r>
              <a:rPr lang="fr-FR" dirty="0"/>
              <a:t>que sur </a:t>
            </a:r>
            <a:r>
              <a:rPr lang="fr-FR" dirty="0" smtClean="0"/>
              <a:t>la raison ou un système)</a:t>
            </a:r>
            <a:endParaRPr lang="en-CA" dirty="0"/>
          </a:p>
          <a:p>
            <a:endParaRPr lang="en-CA" dirty="0" smtClean="0"/>
          </a:p>
          <a:p>
            <a:r>
              <a:rPr lang="fr-FR" dirty="0"/>
              <a:t>Toutes les projections cartographiques comportent un certain degré d’imprécision ou </a:t>
            </a:r>
            <a:r>
              <a:rPr lang="fr-FR" dirty="0" smtClean="0"/>
              <a:t>de distorsion </a:t>
            </a:r>
            <a:r>
              <a:rPr lang="fr-FR" dirty="0"/>
              <a:t>qui touche au moins un aspect du globe terrestre </a:t>
            </a:r>
            <a:r>
              <a:rPr lang="fr-FR" dirty="0" smtClean="0"/>
              <a:t>:</a:t>
            </a:r>
          </a:p>
          <a:p>
            <a:pPr marL="342900" indent="-342900">
              <a:buFont typeface="Arial" panose="020B0604020202020204" pitchFamily="34" charset="0"/>
              <a:buChar char="•"/>
            </a:pPr>
            <a:r>
              <a:rPr lang="fr-FR" b="1" dirty="0" smtClean="0"/>
              <a:t>taille </a:t>
            </a:r>
            <a:r>
              <a:rPr lang="fr-FR" dirty="0"/>
              <a:t>(surface) de la masse terrestre et de la masse </a:t>
            </a:r>
            <a:r>
              <a:rPr lang="fr-FR" dirty="0" smtClean="0"/>
              <a:t>d’eau</a:t>
            </a:r>
          </a:p>
          <a:p>
            <a:pPr marL="342900" indent="-342900">
              <a:buFont typeface="Arial" panose="020B0604020202020204" pitchFamily="34" charset="0"/>
              <a:buChar char="•"/>
            </a:pPr>
            <a:r>
              <a:rPr lang="fr-FR" b="1" dirty="0" smtClean="0"/>
              <a:t>forme </a:t>
            </a:r>
            <a:r>
              <a:rPr lang="fr-FR" dirty="0"/>
              <a:t>de la masse terrestre et de la masse </a:t>
            </a:r>
            <a:r>
              <a:rPr lang="fr-FR" dirty="0" smtClean="0"/>
              <a:t>d’eau</a:t>
            </a:r>
          </a:p>
          <a:p>
            <a:pPr marL="342900" indent="-342900">
              <a:buFont typeface="Arial" panose="020B0604020202020204" pitchFamily="34" charset="0"/>
              <a:buChar char="•"/>
            </a:pPr>
            <a:r>
              <a:rPr lang="fr-FR" b="1" dirty="0" smtClean="0"/>
              <a:t>distance </a:t>
            </a:r>
            <a:r>
              <a:rPr lang="fr-FR" dirty="0"/>
              <a:t>entre deux points sur un </a:t>
            </a:r>
            <a:r>
              <a:rPr lang="fr-FR" dirty="0" smtClean="0"/>
              <a:t>méridien</a:t>
            </a:r>
          </a:p>
          <a:p>
            <a:pPr marL="342900" indent="-342900">
              <a:buFont typeface="Arial" panose="020B0604020202020204" pitchFamily="34" charset="0"/>
              <a:buChar char="•"/>
            </a:pPr>
            <a:r>
              <a:rPr lang="pt-BR" b="1" dirty="0" smtClean="0"/>
              <a:t>direction </a:t>
            </a:r>
            <a:r>
              <a:rPr lang="pt-BR" dirty="0"/>
              <a:t>(N, S, E, O</a:t>
            </a:r>
            <a:r>
              <a:rPr lang="pt-BR" dirty="0" smtClean="0"/>
              <a:t>)</a:t>
            </a:r>
          </a:p>
          <a:p>
            <a:endParaRPr lang="pt-BR" dirty="0" smtClean="0"/>
          </a:p>
          <a:p>
            <a:pPr marL="342900" indent="-342900">
              <a:buFont typeface="Arial" panose="020B0604020202020204" pitchFamily="34" charset="0"/>
              <a:buChar char="•"/>
            </a:pPr>
            <a:r>
              <a:rPr lang="pt-BR" dirty="0"/>
              <a:t>Why All World Maps are Wrong: </a:t>
            </a:r>
            <a:r>
              <a:rPr lang="pt-BR" dirty="0">
                <a:hlinkClick r:id="rId3"/>
              </a:rPr>
              <a:t>https://</a:t>
            </a:r>
            <a:r>
              <a:rPr lang="pt-BR" dirty="0" smtClean="0">
                <a:hlinkClick r:id="rId3"/>
              </a:rPr>
              <a:t>www.youtube.com/watch?v=kIID5FDi2JQ</a:t>
            </a:r>
            <a:r>
              <a:rPr lang="pt-BR" dirty="0" smtClean="0"/>
              <a:t> </a:t>
            </a:r>
          </a:p>
          <a:p>
            <a:pPr marL="342900" indent="-342900">
              <a:buFont typeface="Arial" panose="020B0604020202020204" pitchFamily="34" charset="0"/>
              <a:buChar char="•"/>
            </a:pPr>
            <a:r>
              <a:rPr lang="pt-BR" dirty="0" smtClean="0"/>
              <a:t>Maps that Prove You Don’t Really Know Earth:</a:t>
            </a:r>
          </a:p>
          <a:p>
            <a:pPr marL="342900" indent="-342900">
              <a:buFont typeface="Arial" panose="020B0604020202020204" pitchFamily="34" charset="0"/>
              <a:buChar char="•"/>
            </a:pPr>
            <a:r>
              <a:rPr lang="pt-BR" dirty="0">
                <a:hlinkClick r:id="rId4"/>
              </a:rPr>
              <a:t>https://</a:t>
            </a:r>
            <a:r>
              <a:rPr lang="pt-BR" dirty="0" smtClean="0">
                <a:hlinkClick r:id="rId4"/>
              </a:rPr>
              <a:t>www.youtube.com/watch?v=KUF_Ckv8HbE</a:t>
            </a:r>
            <a:r>
              <a:rPr lang="pt-BR" dirty="0" smtClean="0"/>
              <a:t> </a:t>
            </a:r>
          </a:p>
          <a:p>
            <a:pPr marL="342900" indent="-342900">
              <a:buFont typeface="Arial" panose="020B0604020202020204" pitchFamily="34" charset="0"/>
              <a:buChar char="•"/>
            </a:pPr>
            <a:endParaRPr lang="pt-BR" dirty="0"/>
          </a:p>
          <a:p>
            <a:pPr marL="342900" indent="-342900">
              <a:buFont typeface="Arial" panose="020B0604020202020204" pitchFamily="34" charset="0"/>
              <a:buChar char="•"/>
            </a:pPr>
            <a:endParaRPr lang="pt-BR" dirty="0" smtClean="0"/>
          </a:p>
          <a:p>
            <a:pPr marL="342900" indent="-342900">
              <a:buFontTx/>
              <a:buChar char="-"/>
            </a:pPr>
            <a:endParaRPr lang="pt-BR" dirty="0" smtClean="0"/>
          </a:p>
          <a:p>
            <a:pPr marL="342900" indent="-342900">
              <a:buFontTx/>
              <a:buChar char="-"/>
            </a:pPr>
            <a:endParaRPr lang="pt-BR" dirty="0"/>
          </a:p>
          <a:p>
            <a:pPr marL="342900" indent="-342900">
              <a:buFontTx/>
              <a:buChar char="-"/>
            </a:pPr>
            <a:endParaRPr lang="pt-BR" dirty="0" smtClean="0"/>
          </a:p>
          <a:p>
            <a:endParaRPr lang="en-CA" dirty="0"/>
          </a:p>
        </p:txBody>
      </p:sp>
    </p:spTree>
    <p:extLst>
      <p:ext uri="{BB962C8B-B14F-4D97-AF65-F5344CB8AC3E}">
        <p14:creationId xmlns:p14="http://schemas.microsoft.com/office/powerpoint/2010/main" val="1011987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psidedown Map Of The World--Optimized.JPG"/>
          <p:cNvPicPr>
            <a:picLocks noGrp="1" noChangeAspect="1"/>
          </p:cNvPicPr>
          <p:nvPr>
            <p:ph idx="1"/>
          </p:nvPr>
        </p:nvPicPr>
        <p:blipFill>
          <a:blip r:embed="rId2">
            <a:extLst>
              <a:ext uri="{28A0092B-C50C-407E-A947-70E740481C1C}">
                <a14:useLocalDpi xmlns:a14="http://schemas.microsoft.com/office/drawing/2010/main" val="0"/>
              </a:ext>
            </a:extLst>
          </a:blip>
          <a:srcRect l="-17144" r="-17144"/>
          <a:stretch>
            <a:fillRect/>
          </a:stretch>
        </p:blipFill>
        <p:spPr>
          <a:xfrm>
            <a:off x="-1254247" y="432644"/>
            <a:ext cx="11652495" cy="5992712"/>
          </a:xfrm>
        </p:spPr>
      </p:pic>
    </p:spTree>
    <p:extLst>
      <p:ext uri="{BB962C8B-B14F-4D97-AF65-F5344CB8AC3E}">
        <p14:creationId xmlns:p14="http://schemas.microsoft.com/office/powerpoint/2010/main" val="1606380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 latitude et la longitude</a:t>
            </a:r>
            <a:endParaRPr lang="en-US" dirty="0"/>
          </a:p>
        </p:txBody>
      </p:sp>
      <p:sp>
        <p:nvSpPr>
          <p:cNvPr id="5" name="Text Placeholder 4"/>
          <p:cNvSpPr>
            <a:spLocks noGrp="1"/>
          </p:cNvSpPr>
          <p:nvPr>
            <p:ph type="body" idx="1"/>
          </p:nvPr>
        </p:nvSpPr>
        <p:spPr/>
        <p:txBody>
          <a:bodyPr/>
          <a:lstStyle/>
          <a:p>
            <a:r>
              <a:rPr lang="en-US" dirty="0" smtClean="0"/>
              <a:t>La latitude</a:t>
            </a:r>
            <a:endParaRPr lang="en-US" dirty="0"/>
          </a:p>
        </p:txBody>
      </p:sp>
      <p:sp>
        <p:nvSpPr>
          <p:cNvPr id="6" name="Content Placeholder 5"/>
          <p:cNvSpPr>
            <a:spLocks noGrp="1"/>
          </p:cNvSpPr>
          <p:nvPr>
            <p:ph sz="half" idx="2"/>
          </p:nvPr>
        </p:nvSpPr>
        <p:spPr/>
        <p:txBody>
          <a:bodyPr>
            <a:normAutofit fontScale="92500"/>
          </a:bodyPr>
          <a:lstStyle/>
          <a:p>
            <a:r>
              <a:rPr lang="fr-CA" dirty="0" smtClean="0"/>
              <a:t>Distance en </a:t>
            </a:r>
            <a:r>
              <a:rPr lang="fr-CA" dirty="0" err="1" smtClean="0"/>
              <a:t>degrés</a:t>
            </a:r>
            <a:r>
              <a:rPr lang="fr-CA" dirty="0" smtClean="0"/>
              <a:t> nord-sud d’un lieu par rapport à l’</a:t>
            </a:r>
            <a:r>
              <a:rPr lang="fr-CA" dirty="0" err="1" smtClean="0"/>
              <a:t>équateur</a:t>
            </a:r>
            <a:r>
              <a:rPr lang="fr-CA" dirty="0" smtClean="0"/>
              <a:t> (0°). La latitude est toujours </a:t>
            </a:r>
            <a:r>
              <a:rPr lang="fr-CA" dirty="0" err="1" smtClean="0"/>
              <a:t>exprimée</a:t>
            </a:r>
            <a:r>
              <a:rPr lang="fr-CA" dirty="0" smtClean="0"/>
              <a:t> en </a:t>
            </a:r>
            <a:r>
              <a:rPr lang="fr-CA" dirty="0" err="1" smtClean="0"/>
              <a:t>degrés</a:t>
            </a:r>
            <a:r>
              <a:rPr lang="fr-CA" dirty="0" smtClean="0"/>
              <a:t>, par exemple latitude 62° S. </a:t>
            </a:r>
          </a:p>
          <a:p>
            <a:endParaRPr lang="fr-CA" dirty="0">
              <a:solidFill>
                <a:srgbClr val="000000"/>
              </a:solidFill>
            </a:endParaRPr>
          </a:p>
        </p:txBody>
      </p:sp>
      <p:sp>
        <p:nvSpPr>
          <p:cNvPr id="7" name="Text Placeholder 6"/>
          <p:cNvSpPr>
            <a:spLocks noGrp="1"/>
          </p:cNvSpPr>
          <p:nvPr>
            <p:ph type="body" sz="quarter" idx="3"/>
          </p:nvPr>
        </p:nvSpPr>
        <p:spPr/>
        <p:txBody>
          <a:bodyPr/>
          <a:lstStyle/>
          <a:p>
            <a:r>
              <a:rPr lang="en-US" dirty="0" smtClean="0"/>
              <a:t>La longitude</a:t>
            </a:r>
            <a:endParaRPr lang="en-US" dirty="0"/>
          </a:p>
        </p:txBody>
      </p:sp>
      <p:sp>
        <p:nvSpPr>
          <p:cNvPr id="8" name="Content Placeholder 7"/>
          <p:cNvSpPr>
            <a:spLocks noGrp="1"/>
          </p:cNvSpPr>
          <p:nvPr>
            <p:ph sz="quarter" idx="4"/>
          </p:nvPr>
        </p:nvSpPr>
        <p:spPr/>
        <p:txBody>
          <a:bodyPr>
            <a:normAutofit fontScale="92500"/>
          </a:bodyPr>
          <a:lstStyle/>
          <a:p>
            <a:r>
              <a:rPr lang="fr-CA" dirty="0" smtClean="0"/>
              <a:t>Distance d’un lieu en </a:t>
            </a:r>
            <a:r>
              <a:rPr lang="fr-CA" dirty="0" err="1" smtClean="0"/>
              <a:t>degrés</a:t>
            </a:r>
            <a:r>
              <a:rPr lang="fr-CA" dirty="0" smtClean="0"/>
              <a:t> est-ouest du </a:t>
            </a:r>
            <a:r>
              <a:rPr lang="fr-CA" dirty="0" err="1" smtClean="0"/>
              <a:t>méridien</a:t>
            </a:r>
            <a:r>
              <a:rPr lang="fr-CA" dirty="0" smtClean="0"/>
              <a:t> de Greenwich. La longitude est toujours </a:t>
            </a:r>
            <a:r>
              <a:rPr lang="fr-CA" dirty="0" err="1" smtClean="0"/>
              <a:t>exprimée</a:t>
            </a:r>
            <a:r>
              <a:rPr lang="fr-CA" dirty="0" smtClean="0"/>
              <a:t> en </a:t>
            </a:r>
            <a:r>
              <a:rPr lang="fr-CA" dirty="0" err="1" smtClean="0"/>
              <a:t>degrés</a:t>
            </a:r>
            <a:r>
              <a:rPr lang="fr-CA" dirty="0" smtClean="0"/>
              <a:t>, par exemple longitude 4° E </a:t>
            </a:r>
          </a:p>
          <a:p>
            <a:endParaRPr lang="fr-CA" b="1" dirty="0" smtClean="0"/>
          </a:p>
        </p:txBody>
      </p:sp>
    </p:spTree>
    <p:extLst>
      <p:ext uri="{BB962C8B-B14F-4D97-AF65-F5344CB8AC3E}">
        <p14:creationId xmlns:p14="http://schemas.microsoft.com/office/powerpoint/2010/main" val="438406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 latitude et la longitude</a:t>
            </a:r>
            <a:endParaRPr lang="en-US" dirty="0"/>
          </a:p>
        </p:txBody>
      </p:sp>
      <p:sp>
        <p:nvSpPr>
          <p:cNvPr id="3" name="Text Placeholder 2"/>
          <p:cNvSpPr>
            <a:spLocks noGrp="1"/>
          </p:cNvSpPr>
          <p:nvPr>
            <p:ph type="body" idx="1"/>
          </p:nvPr>
        </p:nvSpPr>
        <p:spPr/>
        <p:txBody>
          <a:bodyPr/>
          <a:lstStyle/>
          <a:p>
            <a:r>
              <a:rPr lang="en-US" dirty="0" smtClean="0"/>
              <a:t>La latitude</a:t>
            </a:r>
            <a:endParaRPr lang="en-US" dirty="0"/>
          </a:p>
        </p:txBody>
      </p:sp>
      <p:pic>
        <p:nvPicPr>
          <p:cNvPr id="7" name="Content Placeholder 6" descr="latitude.jpg"/>
          <p:cNvPicPr>
            <a:picLocks noGrp="1" noChangeAspect="1"/>
          </p:cNvPicPr>
          <p:nvPr>
            <p:ph sz="half" idx="2"/>
          </p:nvPr>
        </p:nvPicPr>
        <p:blipFill>
          <a:blip r:embed="rId2">
            <a:extLst>
              <a:ext uri="{28A0092B-C50C-407E-A947-70E740481C1C}">
                <a14:useLocalDpi xmlns:a14="http://schemas.microsoft.com/office/drawing/2010/main" val="0"/>
              </a:ext>
            </a:extLst>
          </a:blip>
          <a:srcRect l="-11303" r="-11303"/>
          <a:stretch>
            <a:fillRect/>
          </a:stretch>
        </p:blipFill>
        <p:spPr/>
      </p:pic>
      <p:sp>
        <p:nvSpPr>
          <p:cNvPr id="5" name="Text Placeholder 4"/>
          <p:cNvSpPr>
            <a:spLocks noGrp="1"/>
          </p:cNvSpPr>
          <p:nvPr>
            <p:ph type="body" sz="quarter" idx="3"/>
          </p:nvPr>
        </p:nvSpPr>
        <p:spPr/>
        <p:txBody>
          <a:bodyPr/>
          <a:lstStyle/>
          <a:p>
            <a:r>
              <a:rPr lang="en-US" dirty="0" smtClean="0"/>
              <a:t>La longitude</a:t>
            </a:r>
            <a:endParaRPr lang="en-US" dirty="0"/>
          </a:p>
        </p:txBody>
      </p:sp>
      <p:pic>
        <p:nvPicPr>
          <p:cNvPr id="8" name="Content Placeholder 7" descr="220px-Longitude_blue.svg.png"/>
          <p:cNvPicPr>
            <a:picLocks noGrp="1" noChangeAspect="1"/>
          </p:cNvPicPr>
          <p:nvPr>
            <p:ph sz="quarter" idx="4"/>
          </p:nvPr>
        </p:nvPicPr>
        <p:blipFill>
          <a:blip r:embed="rId3">
            <a:extLst>
              <a:ext uri="{28A0092B-C50C-407E-A947-70E740481C1C}">
                <a14:useLocalDpi xmlns:a14="http://schemas.microsoft.com/office/drawing/2010/main" val="0"/>
              </a:ext>
            </a:extLst>
          </a:blip>
          <a:srcRect l="-10298" r="-10298"/>
          <a:stretch>
            <a:fillRect/>
          </a:stretch>
        </p:blipFill>
        <p:spPr/>
      </p:pic>
    </p:spTree>
    <p:extLst>
      <p:ext uri="{BB962C8B-B14F-4D97-AF65-F5344CB8AC3E}">
        <p14:creationId xmlns:p14="http://schemas.microsoft.com/office/powerpoint/2010/main" val="4930017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460</TotalTime>
  <Words>383</Words>
  <Application>Microsoft Office PowerPoint</Application>
  <PresentationFormat>On-screen Show (4:3)</PresentationFormat>
  <Paragraphs>54</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 2</vt:lpstr>
      <vt:lpstr>Austin</vt:lpstr>
      <vt:lpstr>La carte du monde</vt:lpstr>
      <vt:lpstr>Les cartes</vt:lpstr>
      <vt:lpstr>PowerPoint Presentation</vt:lpstr>
      <vt:lpstr>PowerPoint Presentation</vt:lpstr>
      <vt:lpstr>PowerPoint Presentation</vt:lpstr>
      <vt:lpstr>Les cartes</vt:lpstr>
      <vt:lpstr>PowerPoint Presentation</vt:lpstr>
      <vt:lpstr>La latitude et la longitude</vt:lpstr>
      <vt:lpstr>La latitude et la longitude</vt:lpstr>
      <vt:lpstr>Les parallèles et les méridiens</vt:lpstr>
      <vt:lpstr>Les tropiques</vt:lpstr>
      <vt:lpstr>Les tropiques</vt:lpstr>
      <vt:lpstr>Les cercles polaires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MacHutchon</dc:creator>
  <cp:lastModifiedBy>Winnipeg School Division</cp:lastModifiedBy>
  <cp:revision>80</cp:revision>
  <dcterms:created xsi:type="dcterms:W3CDTF">2014-08-06T18:01:26Z</dcterms:created>
  <dcterms:modified xsi:type="dcterms:W3CDTF">2018-09-24T18:56:36Z</dcterms:modified>
</cp:coreProperties>
</file>