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70" r:id="rId2"/>
    <p:sldId id="271" r:id="rId3"/>
    <p:sldId id="272" r:id="rId4"/>
    <p:sldId id="273" r:id="rId5"/>
    <p:sldId id="274" r:id="rId6"/>
    <p:sldId id="258" r:id="rId7"/>
    <p:sldId id="261" r:id="rId8"/>
    <p:sldId id="260" r:id="rId9"/>
    <p:sldId id="262" r:id="rId10"/>
    <p:sldId id="265" r:id="rId11"/>
    <p:sldId id="264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9"/>
  </p:normalViewPr>
  <p:slideViewPr>
    <p:cSldViewPr showGuides="1">
      <p:cViewPr varScale="1">
        <p:scale>
          <a:sx n="87" d="100"/>
          <a:sy n="87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2" descr="C:\Users\andersonl\Desktop\Design\blood template\blood template title.jpg">
            <a:extLst>
              <a:ext uri="{FF2B5EF4-FFF2-40B4-BE49-F238E27FC236}">
                <a16:creationId xmlns:a16="http://schemas.microsoft.com/office/drawing/2014/main" id="{F6369587-E172-654E-837A-6F42D0D2F5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7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8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2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7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20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857EA-D8C4-E34B-A037-791A51A0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cellules aux systèmes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598D5-A563-9844-8F7D-E9F3C9C4E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cellule</a:t>
            </a:r>
          </a:p>
        </p:txBody>
      </p:sp>
    </p:spTree>
    <p:extLst>
      <p:ext uri="{BB962C8B-B14F-4D97-AF65-F5344CB8AC3E}">
        <p14:creationId xmlns:p14="http://schemas.microsoft.com/office/powerpoint/2010/main" val="13332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D67BFE-1D35-CC45-B63D-8C1478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/>
              <a:t>Le noyau continué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5DF399-5F68-AF4E-91D8-DB0C9E40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40" y="2336872"/>
            <a:ext cx="2742217" cy="4332487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tabLst>
                <a:tab pos="457200" algn="l"/>
              </a:tabLst>
            </a:pPr>
            <a:r>
              <a:rPr lang="fr-CA" sz="1400" dirty="0"/>
              <a:t>Le noyau contient l’information génétique qui détermine comment la cellule grossie, fonctionne, se reproduit et meurt.</a:t>
            </a:r>
          </a:p>
          <a:p>
            <a:pPr lvl="0">
              <a:tabLst>
                <a:tab pos="457200" algn="l"/>
              </a:tabLst>
            </a:pPr>
            <a:endParaRPr lang="fr-CA" sz="1400" dirty="0"/>
          </a:p>
          <a:p>
            <a:pPr marL="342900" lvl="0">
              <a:tabLst>
                <a:tab pos="457200" algn="l"/>
              </a:tabLst>
            </a:pPr>
            <a:r>
              <a:rPr lang="fr-CA" sz="1400" dirty="0"/>
              <a:t>Le noyau est entouré d'une membrane nucléaire qui agit comme protection entre lui et le reste de la cellule.</a:t>
            </a:r>
          </a:p>
          <a:p>
            <a:pPr lvl="0">
              <a:tabLst>
                <a:tab pos="457200" algn="l"/>
              </a:tabLst>
            </a:pPr>
            <a:endParaRPr lang="fr-CA" sz="1400" dirty="0"/>
          </a:p>
          <a:p>
            <a:pPr marL="342900" lvl="0">
              <a:tabLst>
                <a:tab pos="457200" algn="l"/>
              </a:tabLst>
            </a:pPr>
            <a:r>
              <a:rPr lang="fr-CA" sz="1400" dirty="0"/>
              <a:t>Lorsqu'une cellule se divise en deux, l'information du noyau est copiée pour que chaque cellule reçoive les mêmes renseignements génétiques.</a:t>
            </a:r>
          </a:p>
          <a:p>
            <a:endParaRPr lang="fr-CA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7FB6E7-F779-C247-BB0E-42CEE5D09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" b="9289"/>
          <a:stretch/>
        </p:blipFill>
        <p:spPr>
          <a:xfrm>
            <a:off x="3957067" y="1903764"/>
            <a:ext cx="4702109" cy="305047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0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8" b="911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42"/>
          <a:stretch/>
        </p:blipFill>
        <p:spPr bwMode="auto">
          <a:xfrm>
            <a:off x="701468" y="2196938"/>
            <a:ext cx="3359660" cy="387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3DC31A-AF60-5E4F-B900-ED66272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vacuoles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84C41-9C96-8D4D-B31E-143CA07524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Les vacuoles sont les entrepôts de nourriture.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r-CA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Les vacuoles sont normalement très grosses dans les cellules végétales, tandis qu'elles sont petites dans les cellules animales.</a:t>
            </a:r>
          </a:p>
          <a:p>
            <a:endParaRPr lang="fr-CA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AD55D-27F8-C743-B0E0-3004B5D2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 paroi cellulaire</a:t>
            </a:r>
          </a:p>
        </p:txBody>
      </p:sp>
      <p:pic>
        <p:nvPicPr>
          <p:cNvPr id="3" name="Picture Placeholder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E784F90-E19A-9E43-9FC9-ABD974C3F9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4338" r="6694" b="5638"/>
          <a:stretch/>
        </p:blipFill>
        <p:spPr>
          <a:xfrm>
            <a:off x="3563888" y="2336874"/>
            <a:ext cx="5466301" cy="40193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1AD0F-1ACB-F549-911F-0B695132E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401935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700" dirty="0"/>
              <a:t>Seules les </a:t>
            </a:r>
            <a:r>
              <a:rPr lang="fr-CA" sz="2000" b="1" u="sng" dirty="0"/>
              <a:t>cellules végétales</a:t>
            </a:r>
            <a:r>
              <a:rPr lang="fr-CA" sz="1700" dirty="0"/>
              <a:t> ont une paroi cellulaire.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CA" sz="1700" dirty="0"/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700" dirty="0"/>
              <a:t>La paroi est composée de cellulose, un sucre produit par la cellule puis transporté à l'extérieur de la membrane cellulaire, afin de fabriquer un mur solide autour de la cellule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fr-CA" sz="1700" dirty="0"/>
          </a:p>
        </p:txBody>
      </p:sp>
    </p:spTree>
    <p:extLst>
      <p:ext uri="{BB962C8B-B14F-4D97-AF65-F5344CB8AC3E}">
        <p14:creationId xmlns:p14="http://schemas.microsoft.com/office/powerpoint/2010/main" val="41370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47" name="Rectangle 46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A picture containing indoor, table, green, sitting&#10;&#10;Description automatically generated">
            <a:extLst>
              <a:ext uri="{FF2B5EF4-FFF2-40B4-BE49-F238E27FC236}">
                <a16:creationId xmlns:a16="http://schemas.microsoft.com/office/drawing/2014/main" id="{BE8556D5-B504-9244-840E-A73AD824B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 r="1" b="1"/>
          <a:stretch/>
        </p:blipFill>
        <p:spPr>
          <a:xfrm>
            <a:off x="3477006" y="10"/>
            <a:ext cx="5664611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6392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B4C4D0-354D-7B44-9855-9EC13B6C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753228"/>
            <a:ext cx="275927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Les chloroplastes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3771900" cy="2027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A06473-78FD-A842-80DC-14C6555B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686226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900" dirty="0"/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900" dirty="0"/>
              <a:t>Seules les </a:t>
            </a:r>
            <a:r>
              <a:rPr lang="fr-CA" sz="2200" b="1" u="sng" dirty="0"/>
              <a:t>cellules végétales</a:t>
            </a:r>
            <a:r>
              <a:rPr lang="fr-CA" sz="1900" b="1" dirty="0"/>
              <a:t> </a:t>
            </a:r>
            <a:r>
              <a:rPr lang="fr-CA" sz="1900" dirty="0"/>
              <a:t>possèdent des chloroplastes. 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CA" sz="1900" dirty="0"/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900" dirty="0"/>
              <a:t>Le chloroplaste ressemble à une pastille ovale.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fr-CA" sz="1900" dirty="0"/>
          </a:p>
        </p:txBody>
      </p:sp>
    </p:spTree>
    <p:extLst>
      <p:ext uri="{BB962C8B-B14F-4D97-AF65-F5344CB8AC3E}">
        <p14:creationId xmlns:p14="http://schemas.microsoft.com/office/powerpoint/2010/main" val="27851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99FE95-7DD0-9348-AD52-750F01DB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Les chloroplastes continués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29944-53EB-994C-81B7-FD6FD21D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254" y="2336873"/>
            <a:ext cx="488738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tabLst>
                <a:tab pos="457200" algn="l"/>
              </a:tabLst>
            </a:pPr>
            <a:r>
              <a:rPr lang="fr-CA" sz="2200" dirty="0"/>
              <a:t>C'est dans les chloroplastes que la lumière du soleil est captée pour effectuer la photosynthèse (fabrication du glucose à partir d'eau et de dioxyde de carbone). </a:t>
            </a:r>
          </a:p>
          <a:p>
            <a:pPr lvl="0">
              <a:tabLst>
                <a:tab pos="457200" algn="l"/>
              </a:tabLst>
            </a:pPr>
            <a:endParaRPr lang="fr-CA" sz="2200" dirty="0"/>
          </a:p>
          <a:p>
            <a:pPr marL="342900" lvl="0">
              <a:tabLst>
                <a:tab pos="457200" algn="l"/>
              </a:tabLst>
            </a:pPr>
            <a:r>
              <a:rPr lang="fr-CA" sz="2200" dirty="0"/>
              <a:t>La chlorophylle est un pigment vert essentiel à la photosynthèse, qui donne aux chloroplastes leur coloration verte.</a:t>
            </a:r>
          </a:p>
          <a:p>
            <a:endParaRPr lang="fr-CA" sz="2200" dirty="0"/>
          </a:p>
          <a:p>
            <a:endParaRPr lang="fr-CA" sz="2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0082FE-5244-F54F-BFDD-9050EE2C1A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2901" b="-2"/>
          <a:stretch/>
        </p:blipFill>
        <p:spPr>
          <a:xfrm>
            <a:off x="595743" y="2336872"/>
            <a:ext cx="2019681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CBB09-A8FD-064E-9F86-F58A1DBB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/>
              <a:t>Les cellules pluricellulaires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4011-F014-4848-97D3-3A9BD2D86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40" y="2336872"/>
            <a:ext cx="3102093" cy="4044455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Aft>
                <a:spcPts val="0"/>
              </a:spcAft>
            </a:pPr>
            <a:r>
              <a:rPr lang="fr-CA" sz="1800" dirty="0"/>
              <a:t>Les principaux types de cellules (pluricellulaires) sont:</a:t>
            </a:r>
          </a:p>
          <a:p>
            <a:pPr lvl="1"/>
            <a:r>
              <a:rPr lang="fr-CA" sz="1800" dirty="0"/>
              <a:t>les cellules végétales </a:t>
            </a:r>
          </a:p>
          <a:p>
            <a:pPr lvl="1"/>
            <a:r>
              <a:rPr lang="fr-CA" sz="1800" dirty="0"/>
              <a:t>les cellules animales</a:t>
            </a:r>
          </a:p>
          <a:p>
            <a:pPr marL="0">
              <a:spcAft>
                <a:spcPts val="0"/>
              </a:spcAft>
            </a:pPr>
            <a:endParaRPr lang="fr-CA" sz="1800" dirty="0"/>
          </a:p>
          <a:p>
            <a:r>
              <a:rPr lang="fr-CA" sz="1800" dirty="0"/>
              <a:t>Une cellule est une structure très complexe, comparée à une énorme usine dans laquelle une grande variété d'ouvriers et de machines effectuent diverses tâches.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C2E611-63CE-644D-86A9-AF8DCAAD7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7"/>
          <a:stretch/>
        </p:blipFill>
        <p:spPr>
          <a:xfrm>
            <a:off x="4013300" y="2817286"/>
            <a:ext cx="4727351" cy="277553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4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94D9-1C6E-EF47-BB86-12474F09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cellules (un comparaison)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293705-EEC1-AE40-8530-F33146A0D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5366"/>
              </p:ext>
            </p:extLst>
          </p:nvPr>
        </p:nvGraphicFramePr>
        <p:xfrm>
          <a:off x="533400" y="2336800"/>
          <a:ext cx="7927032" cy="411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516">
                  <a:extLst>
                    <a:ext uri="{9D8B030D-6E8A-4147-A177-3AD203B41FA5}">
                      <a16:colId xmlns:a16="http://schemas.microsoft.com/office/drawing/2014/main" val="3629871220"/>
                    </a:ext>
                  </a:extLst>
                </a:gridCol>
                <a:gridCol w="3963516">
                  <a:extLst>
                    <a:ext uri="{9D8B030D-6E8A-4147-A177-3AD203B41FA5}">
                      <a16:colId xmlns:a16="http://schemas.microsoft.com/office/drawing/2014/main" val="2826634966"/>
                    </a:ext>
                  </a:extLst>
                </a:gridCol>
              </a:tblGrid>
              <a:tr h="595064">
                <a:tc>
                  <a:txBody>
                    <a:bodyPr/>
                    <a:lstStyle/>
                    <a:p>
                      <a:pPr algn="ctr"/>
                      <a:r>
                        <a:rPr lang="fr-CA" noProof="0"/>
                        <a:t>Organisme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/>
                        <a:t>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62919"/>
                  </a:ext>
                </a:extLst>
              </a:tr>
              <a:tr h="1027096">
                <a:tc>
                  <a:txBody>
                    <a:bodyPr/>
                    <a:lstStyle/>
                    <a:p>
                      <a:r>
                        <a:rPr lang="fr-CA" noProof="0"/>
                        <a:t>-Un organisme est composé de celllules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/>
                        <a:t>-Une ville est composée d’habitants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24423"/>
                  </a:ext>
                </a:extLst>
              </a:tr>
              <a:tr h="1027096">
                <a:tc>
                  <a:txBody>
                    <a:bodyPr/>
                    <a:lstStyle/>
                    <a:p>
                      <a:r>
                        <a:rPr lang="fr-CA" noProof="0"/>
                        <a:t>-Les cellules proviennent d’autres cellules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/>
                        <a:t>-Les habitants viennent d’autres 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11310"/>
                  </a:ext>
                </a:extLst>
              </a:tr>
              <a:tr h="1467280">
                <a:tc>
                  <a:txBody>
                    <a:bodyPr/>
                    <a:lstStyle/>
                    <a:p>
                      <a:r>
                        <a:rPr lang="fr-CA" noProof="0" dirty="0"/>
                        <a:t>L’activité d’un organisme dépend de l’activité de l’ensemble des cellules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-L’activité d’une ville dépend de l’activité de l’ensemble des 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D64B7-9AAB-AB4A-B909-3D7A60B9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fr-CA"/>
              <a:t>La membrane cellulaire</a:t>
            </a:r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1D30-7684-F442-AA1B-C86FDF64D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>
                <a:latin typeface="Trebuchet MS" panose="020B0703020202090204" pitchFamily="34" charset="0"/>
                <a:ea typeface="Times New Roman"/>
              </a:rPr>
              <a:t>La membrane cellulaire est une enveloppe flexible qui entoure toute la cellule.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r-CA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>
                <a:latin typeface="Trebuchet MS" panose="020B0703020202090204" pitchFamily="34" charset="0"/>
                <a:ea typeface="Times New Roman"/>
              </a:rPr>
              <a:t>Elle laisse entrer et sortir un grand nombre de substances (eau, gaz, sels, sucres, hormones, etc.). </a:t>
            </a:r>
          </a:p>
          <a:p>
            <a:endParaRPr lang="fr-CA" dirty="0">
              <a:latin typeface="Trebuchet MS" panose="020B070302020209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BCFDB86-6F18-A94F-B88A-D948F48EB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7510"/>
          <a:stretch/>
        </p:blipFill>
        <p:spPr bwMode="auto">
          <a:xfrm>
            <a:off x="4034196" y="2706874"/>
            <a:ext cx="4608512" cy="28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9899-FB54-9842-9A20-669B685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protoplasme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A1C1BD-BEEE-8640-8D6A-1BDA384812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/>
          <a:stretch/>
        </p:blipFill>
        <p:spPr>
          <a:xfrm>
            <a:off x="307721" y="2564362"/>
            <a:ext cx="4572788" cy="31683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C4FE2-E0EF-0A4A-B2C6-874F8D5B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4923" y="2348880"/>
            <a:ext cx="3359661" cy="3599316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Tout ce qu'il y a à l'intérieur d'une cellule s'appelle le protoplasme.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fr-CA" dirty="0">
              <a:latin typeface="Trebuchet MS" panose="020B0703020202090204" pitchFamily="34" charset="0"/>
              <a:ea typeface="Times New Roman"/>
            </a:endParaRPr>
          </a:p>
          <a:p>
            <a:pPr marL="457200" indent="-457200"/>
            <a:r>
              <a:rPr lang="fr-CA" dirty="0">
                <a:latin typeface="Trebuchet MS" panose="020B0703020202090204" pitchFamily="34" charset="0"/>
                <a:ea typeface="Times New Roman"/>
              </a:rPr>
              <a:t>Une substance généralement gélatineuse claire, fait d'eau à plus de 90 %.</a:t>
            </a:r>
            <a:endParaRPr lang="fr-CA" dirty="0">
              <a:latin typeface="Trebuchet MS" panose="020B0703020202090204" pitchFamily="34" charset="0"/>
            </a:endParaRPr>
          </a:p>
          <a:p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5ECC1F-B262-C242-A4AB-40D6354E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 cytoplasme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EDEB9-BEE0-0547-B61C-BD4B4A8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240" y="2336872"/>
            <a:ext cx="2981639" cy="426047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0"/>
              </a:spcAft>
            </a:pPr>
            <a:endParaRPr lang="fr-CA" sz="1500" dirty="0"/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500" dirty="0"/>
              <a:t>Si on exclut le noyau du protoplasme, il reste le cytoplasme. </a:t>
            </a:r>
            <a:r>
              <a:rPr lang="fr-CA" sz="1500" u="sng" dirty="0"/>
              <a:t>Une cellule est donc composée d’une membrane cellulaire, d’un noyau et d’un cytoplasme qui occupe l'espace entre les deux premiers</a:t>
            </a:r>
            <a:r>
              <a:rPr lang="fr-CA" sz="1500" dirty="0"/>
              <a:t>.</a:t>
            </a:r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CA" sz="1500" dirty="0"/>
          </a:p>
          <a:p>
            <a:pPr marL="342900" lvl="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500" dirty="0"/>
              <a:t>Le cytoplasme distribue des substances telles que </a:t>
            </a:r>
            <a:r>
              <a:rPr lang="fr-CA" sz="1500" b="1" dirty="0"/>
              <a:t>O2 </a:t>
            </a:r>
            <a:r>
              <a:rPr lang="fr-CA" sz="1500" dirty="0"/>
              <a:t>et les nutriments aux différentes parties de la cellule. Il maintient aussi les structures cellulaires en place.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fr-CA" sz="1500" dirty="0"/>
          </a:p>
        </p:txBody>
      </p:sp>
      <p:pic>
        <p:nvPicPr>
          <p:cNvPr id="4" name="Picture Placeholder 3" descr="A picture containing object&#10;&#10;Description automatically generated">
            <a:extLst>
              <a:ext uri="{FF2B5EF4-FFF2-40B4-BE49-F238E27FC236}">
                <a16:creationId xmlns:a16="http://schemas.microsoft.com/office/drawing/2014/main" id="{B3ECC52E-34CE-1C44-ABAE-56999EAF9C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4054"/>
          <a:stretch>
            <a:fillRect/>
          </a:stretch>
        </p:blipFill>
        <p:spPr>
          <a:xfrm>
            <a:off x="3647476" y="2336800"/>
            <a:ext cx="3916404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3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6000C2-A57F-A940-A8D5-60F34C52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41" y="2121426"/>
            <a:ext cx="3781221" cy="425990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Aft>
                <a:spcPts val="600"/>
              </a:spcAft>
            </a:pPr>
            <a:endParaRPr lang="fr-CA" dirty="0"/>
          </a:p>
          <a:p>
            <a:pPr marL="342900" lvl="0">
              <a:spcAft>
                <a:spcPts val="600"/>
              </a:spcAft>
              <a:tabLst>
                <a:tab pos="457200" algn="l"/>
              </a:tabLst>
            </a:pPr>
            <a:r>
              <a:rPr lang="fr-CA" dirty="0"/>
              <a:t>Les mitochondries font partie du cytoplasme.</a:t>
            </a:r>
          </a:p>
          <a:p>
            <a:pPr marL="0" lvl="0">
              <a:spcAft>
                <a:spcPts val="600"/>
              </a:spcAft>
              <a:tabLst>
                <a:tab pos="457200" algn="l"/>
              </a:tabLst>
            </a:pPr>
            <a:endParaRPr lang="fr-CA" dirty="0"/>
          </a:p>
          <a:p>
            <a:pPr marL="342900" lvl="0">
              <a:spcAft>
                <a:spcPts val="600"/>
              </a:spcAft>
              <a:tabLst>
                <a:tab pos="457200" algn="l"/>
              </a:tabLst>
            </a:pPr>
            <a:r>
              <a:rPr lang="fr-CA" dirty="0"/>
              <a:t>Elles ont une forme semblable à celle du rein. On les représente souvent avec une série de replis perpendiculaires à la longueur.</a:t>
            </a:r>
          </a:p>
          <a:p>
            <a:endParaRPr lang="fr-CA" dirty="0"/>
          </a:p>
        </p:txBody>
      </p:sp>
      <p:pic>
        <p:nvPicPr>
          <p:cNvPr id="3" name="Content Placeholder 2" descr="A picture containing indoor, pink, table, red&#10;&#10;Description automatically generated">
            <a:extLst>
              <a:ext uri="{FF2B5EF4-FFF2-40B4-BE49-F238E27FC236}">
                <a16:creationId xmlns:a16="http://schemas.microsoft.com/office/drawing/2014/main" id="{0D5A24D7-E8FC-C64E-A629-BC6428437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r="32832" b="-1"/>
          <a:stretch/>
        </p:blipFill>
        <p:spPr>
          <a:xfrm>
            <a:off x="4572000" y="10"/>
            <a:ext cx="4569617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09C0A6-70AB-E548-AEAC-470A1527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Les mitochondries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B92A8-CE75-C042-9FE9-6DFDBDBF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mitochondries continuées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4EA1E-D8AA-5440-A5A6-A168CAC7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Les mitochondries agissent comme les centrales énergétiques de la cellule.</a:t>
            </a:r>
          </a:p>
          <a:p>
            <a:pPr lvl="0">
              <a:tabLst>
                <a:tab pos="457200" algn="l"/>
              </a:tabLst>
            </a:pPr>
            <a:endParaRPr lang="fr-CA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Elles utilisent l'oxygène pour « brûler » du sucre et produisent l'énergie  pour faire fonctionner toutes les autres parties de la cellule. </a:t>
            </a:r>
          </a:p>
          <a:p>
            <a:pPr lvl="0">
              <a:tabLst>
                <a:tab pos="457200" algn="l"/>
              </a:tabLst>
            </a:pPr>
            <a:endParaRPr lang="fr-CA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C'est donc dans les mitochondries qu'a lieu la </a:t>
            </a:r>
            <a:r>
              <a:rPr lang="fr-CA" u="sng" dirty="0">
                <a:latin typeface="Trebuchet MS" panose="020B0703020202090204" pitchFamily="34" charset="0"/>
                <a:ea typeface="Times New Roman"/>
              </a:rPr>
              <a:t>respiration cellulaire</a:t>
            </a:r>
            <a:r>
              <a:rPr lang="fr-CA" dirty="0">
                <a:latin typeface="Trebuchet MS" panose="020B0703020202090204" pitchFamily="34" charset="0"/>
                <a:ea typeface="Times New Roman"/>
              </a:rPr>
              <a:t>: la réaction du glucose et de l’oxygène pour produire de l’énergie. </a:t>
            </a:r>
          </a:p>
          <a:p>
            <a:pPr marL="800100" lvl="1" indent="-342900">
              <a:buFont typeface="Symbol"/>
              <a:buChar char=""/>
              <a:tabLst>
                <a:tab pos="457200" algn="l"/>
              </a:tabLst>
            </a:pPr>
            <a:r>
              <a:rPr lang="fr-CA" dirty="0">
                <a:latin typeface="Trebuchet MS" panose="020B0703020202090204" pitchFamily="34" charset="0"/>
                <a:ea typeface="Times New Roman"/>
              </a:rPr>
              <a:t>Deux </a:t>
            </a:r>
            <a:r>
              <a:rPr lang="fr-CA" dirty="0" err="1">
                <a:latin typeface="Trebuchet MS" panose="020B0703020202090204" pitchFamily="34" charset="0"/>
                <a:ea typeface="Times New Roman"/>
              </a:rPr>
              <a:t>déchèts</a:t>
            </a:r>
            <a:r>
              <a:rPr lang="fr-CA" dirty="0">
                <a:latin typeface="Trebuchet MS" panose="020B0703020202090204" pitchFamily="34" charset="0"/>
                <a:ea typeface="Times New Roman"/>
              </a:rPr>
              <a:t> accompagnent cette production: le dioxyde de carbone et l’eau.</a:t>
            </a:r>
          </a:p>
          <a:p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92326"/>
            <a:ext cx="4891230" cy="299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1AD41A-E7C4-A848-BACE-85CCE4E7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noyau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7870B6-B436-B848-ADDA-50AE867A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404445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endParaRPr lang="fr-CA" sz="1800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sz="1800" dirty="0">
                <a:latin typeface="Trebuchet MS" panose="020B0703020202090204" pitchFamily="34" charset="0"/>
                <a:ea typeface="Times New Roman"/>
              </a:rPr>
              <a:t>Le noyau est facile à trouver parce qu'il absorbe la couleur. Alors c’est l’endroit le plus foncé de la cellule.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r-CA" sz="1800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sz="1800" dirty="0">
                <a:latin typeface="Trebuchet MS" panose="020B0703020202090204" pitchFamily="34" charset="0"/>
                <a:ea typeface="Times New Roman"/>
              </a:rPr>
              <a:t>Le noyau n'est pas toujours au milieu de la cellule.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fr-CA" sz="1800" dirty="0">
              <a:latin typeface="Trebuchet MS" panose="020B070302020209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CA" sz="1800" dirty="0">
                <a:latin typeface="Trebuchet MS" panose="020B0703020202090204" pitchFamily="34" charset="0"/>
                <a:ea typeface="Times New Roman"/>
              </a:rPr>
              <a:t>Sa forme et sa taille peuvent varier. </a:t>
            </a:r>
          </a:p>
          <a:p>
            <a:endParaRPr lang="en-US" sz="1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Trebuchet MS</vt:lpstr>
      <vt:lpstr>Berlin</vt:lpstr>
      <vt:lpstr>Des cellules aux systèmes</vt:lpstr>
      <vt:lpstr>Les cellules pluricellulaires</vt:lpstr>
      <vt:lpstr>Les cellules (un comparaison)</vt:lpstr>
      <vt:lpstr>La membrane cellulaire</vt:lpstr>
      <vt:lpstr>Le protoplasme</vt:lpstr>
      <vt:lpstr>Le cytoplasme</vt:lpstr>
      <vt:lpstr>Les mitochondries</vt:lpstr>
      <vt:lpstr>Les mitochondries continuées</vt:lpstr>
      <vt:lpstr>Le noyau</vt:lpstr>
      <vt:lpstr>Le noyau continué</vt:lpstr>
      <vt:lpstr>Les vacuoles</vt:lpstr>
      <vt:lpstr>La paroi cellulaire</vt:lpstr>
      <vt:lpstr>Les chloroplastes</vt:lpstr>
      <vt:lpstr>Les chloroplastes continués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cellules aux systèmes</dc:title>
  <dc:creator>Jennifer Machutchon</dc:creator>
  <cp:lastModifiedBy>Jennifer Machutchon</cp:lastModifiedBy>
  <cp:revision>1</cp:revision>
  <dcterms:created xsi:type="dcterms:W3CDTF">2019-09-08T19:38:36Z</dcterms:created>
  <dcterms:modified xsi:type="dcterms:W3CDTF">2019-09-08T19:38:51Z</dcterms:modified>
</cp:coreProperties>
</file>