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86"/>
    <p:restoredTop sz="94590"/>
  </p:normalViewPr>
  <p:slideViewPr>
    <p:cSldViewPr snapToGrid="0" snapToObjects="1">
      <p:cViewPr varScale="1">
        <p:scale>
          <a:sx n="48" d="100"/>
          <a:sy n="48" d="100"/>
        </p:scale>
        <p:origin x="192" y="10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A5319-11FF-2746-BEE3-19BF38F09DF5}" type="datetimeFigureOut">
              <a:rPr lang="en-US" smtClean="0"/>
              <a:t>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6BBF-D27F-A842-9B57-18BDCAABEA3C}" type="slidenum">
              <a:rPr lang="en-US" smtClean="0"/>
              <a:t>‹#›</a:t>
            </a:fld>
            <a:endParaRPr lang="en-US"/>
          </a:p>
        </p:txBody>
      </p:sp>
    </p:spTree>
    <p:extLst>
      <p:ext uri="{BB962C8B-B14F-4D97-AF65-F5344CB8AC3E}">
        <p14:creationId xmlns:p14="http://schemas.microsoft.com/office/powerpoint/2010/main" val="2353032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4946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91298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159834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9666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2351240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251736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162444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312798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140538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289100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122654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78F24D-EB19-4AE0-B015-2BEA6D5224F2}" type="datetimeFigureOut">
              <a:rPr lang="en-US" smtClean="0"/>
              <a:t>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391874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78F24D-EB19-4AE0-B015-2BEA6D5224F2}" type="datetimeFigureOut">
              <a:rPr lang="en-US" smtClean="0"/>
              <a:t>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265609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37630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15938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778F24D-EB19-4AE0-B015-2BEA6D5224F2}" type="datetimeFigureOut">
              <a:rPr lang="en-US" smtClean="0"/>
              <a:t>1/6/19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63559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extLst>
      <p:ext uri="{BB962C8B-B14F-4D97-AF65-F5344CB8AC3E}">
        <p14:creationId xmlns:p14="http://schemas.microsoft.com/office/powerpoint/2010/main" val="166820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78F24D-EB19-4AE0-B015-2BEA6D5224F2}" type="datetimeFigureOut">
              <a:rPr lang="en-US" smtClean="0"/>
              <a:t>1/6/19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90D9BD3-E57B-4194-A545-2804EB95D970}" type="slidenum">
              <a:rPr lang="en-US" smtClean="0"/>
              <a:t>‹#›</a:t>
            </a:fld>
            <a:endParaRPr lang="en-US"/>
          </a:p>
        </p:txBody>
      </p:sp>
    </p:spTree>
    <p:extLst>
      <p:ext uri="{BB962C8B-B14F-4D97-AF65-F5344CB8AC3E}">
        <p14:creationId xmlns:p14="http://schemas.microsoft.com/office/powerpoint/2010/main" val="121539934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Coltan_mining_and_ethics" TargetMode="External"/><Relationship Id="rId7" Type="http://schemas.openxmlformats.org/officeDocument/2006/relationships/hyperlink" Target="http://dailycoffeenews.com/2013/07/17/farmworkers-left-behind-the-human-cost-of-coffee-production/" TargetMode="External"/><Relationship Id="rId2" Type="http://schemas.openxmlformats.org/officeDocument/2006/relationships/hyperlink" Target="http://sitemaker.umich.edu/section002group3/coltan_mining_in_democratic_republic_of_the_congo" TargetMode="External"/><Relationship Id="rId1" Type="http://schemas.openxmlformats.org/officeDocument/2006/relationships/slideLayout" Target="../slideLayouts/slideLayout2.xml"/><Relationship Id="rId6" Type="http://schemas.openxmlformats.org/officeDocument/2006/relationships/hyperlink" Target="http://en.wikipedia.org/wiki/Economics_of_coffee" TargetMode="External"/><Relationship Id="rId5" Type="http://schemas.openxmlformats.org/officeDocument/2006/relationships/hyperlink" Target="http://www.ico.org/trade_e.asp?section=About_Coffee" TargetMode="External"/><Relationship Id="rId4" Type="http://schemas.openxmlformats.org/officeDocument/2006/relationships/hyperlink" Target="http://abcnews.go.com/Nightline/story?id=1286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4128" y="623571"/>
            <a:ext cx="7695743" cy="3523885"/>
          </a:xfrm>
        </p:spPr>
        <p:txBody>
          <a:bodyPr>
            <a:normAutofit/>
          </a:bodyPr>
          <a:lstStyle/>
          <a:p>
            <a:pPr algn="ctr"/>
            <a:r>
              <a:rPr lang="fr-CA" sz="7000" dirty="0">
                <a:latin typeface="Arial Rounded MT Bold" panose="020F0704030504030204" pitchFamily="34" charset="0"/>
                <a:cs typeface="Avenir Book"/>
              </a:rPr>
              <a:t>Comment nos choix influencent les autres</a:t>
            </a:r>
          </a:p>
        </p:txBody>
      </p:sp>
    </p:spTree>
    <p:extLst>
      <p:ext uri="{BB962C8B-B14F-4D97-AF65-F5344CB8AC3E}">
        <p14:creationId xmlns:p14="http://schemas.microsoft.com/office/powerpoint/2010/main" val="36919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001" y="629266"/>
            <a:ext cx="2497746" cy="1641986"/>
          </a:xfrm>
        </p:spPr>
        <p:txBody>
          <a:bodyPr vert="horz" lIns="91440" tIns="45720" rIns="91440" bIns="45720" rtlCol="0" anchor="t">
            <a:normAutofit/>
          </a:bodyPr>
          <a:lstStyle/>
          <a:p>
            <a:pPr defTabSz="457200">
              <a:lnSpc>
                <a:spcPct val="90000"/>
              </a:lnSpc>
            </a:pPr>
            <a:r>
              <a:rPr lang="en-US" sz="3600"/>
              <a:t>Les conditions de travail</a:t>
            </a:r>
          </a:p>
        </p:txBody>
      </p:sp>
      <p:pic>
        <p:nvPicPr>
          <p:cNvPr id="5" name="Content Placeholder 4" descr="coffee beans guatemala.jpg"/>
          <p:cNvPicPr>
            <a:picLocks noGrp="1" noChangeAspect="1"/>
          </p:cNvPicPr>
          <p:nvPr>
            <p:ph sz="half" idx="1"/>
          </p:nvPr>
        </p:nvPicPr>
        <p:blipFill rotWithShape="1">
          <a:blip r:embed="rId7">
            <a:extLst>
              <a:ext uri="{28A0092B-C50C-407E-A947-70E740481C1C}">
                <a14:useLocalDpi xmlns:a14="http://schemas.microsoft.com/office/drawing/2010/main" val="0"/>
              </a:ext>
            </a:extLst>
          </a:blip>
          <a:srcRect l="29269" r="15749"/>
          <a:stretch/>
        </p:blipFill>
        <p:spPr>
          <a:xfrm>
            <a:off x="3476010" y="10"/>
            <a:ext cx="5670097"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p:cNvSpPr>
            <a:spLocks noGrp="1"/>
          </p:cNvSpPr>
          <p:nvPr>
            <p:ph sz="half" idx="2"/>
          </p:nvPr>
        </p:nvSpPr>
        <p:spPr>
          <a:xfrm>
            <a:off x="488001" y="2438400"/>
            <a:ext cx="2497746" cy="3809999"/>
          </a:xfrm>
        </p:spPr>
        <p:txBody>
          <a:bodyPr vert="horz" lIns="91440" tIns="45720" rIns="91440" bIns="45720" rtlCol="0">
            <a:normAutofit/>
          </a:bodyPr>
          <a:lstStyle/>
          <a:p>
            <a:pPr defTabSz="457200">
              <a:lnSpc>
                <a:spcPct val="90000"/>
              </a:lnSpc>
            </a:pPr>
            <a:r>
              <a:rPr lang="en-US" sz="1400"/>
              <a:t>Les travailleurs sont souvent confrontés avec les conditions de travail dangereuses dans les champs de café. Par exemple, ne pas avoir l'équipement de protection est très commun.</a:t>
            </a:r>
          </a:p>
          <a:p>
            <a:pPr defTabSz="457200">
              <a:lnSpc>
                <a:spcPct val="90000"/>
              </a:lnSpc>
            </a:pPr>
            <a:r>
              <a:rPr lang="en-US" sz="1400"/>
              <a:t>En outre, ne pas avoir la formation et une protection adéquate lors de l'application des pesticides est un défi majeur pour les travailleurs agricoles. Ceci pose un risque à leur santé.</a:t>
            </a:r>
          </a:p>
          <a:p>
            <a:pPr defTabSz="457200">
              <a:lnSpc>
                <a:spcPct val="90000"/>
              </a:lnSpc>
            </a:pPr>
            <a:endParaRPr lang="en-US" sz="1400"/>
          </a:p>
        </p:txBody>
      </p:sp>
    </p:spTree>
    <p:extLst>
      <p:ext uri="{BB962C8B-B14F-4D97-AF65-F5344CB8AC3E}">
        <p14:creationId xmlns:p14="http://schemas.microsoft.com/office/powerpoint/2010/main" val="167710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7" name="Picture 1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 name="Oval 1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3" name="Picture 2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5" name="Rectangle 2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7" name="Title 6"/>
          <p:cNvSpPr>
            <a:spLocks noGrp="1"/>
          </p:cNvSpPr>
          <p:nvPr>
            <p:ph type="title"/>
          </p:nvPr>
        </p:nvSpPr>
        <p:spPr>
          <a:xfrm>
            <a:off x="486697" y="629267"/>
            <a:ext cx="6939116" cy="1016654"/>
          </a:xfrm>
        </p:spPr>
        <p:txBody>
          <a:bodyPr vert="horz" lIns="91440" tIns="45720" rIns="91440" bIns="45720" rtlCol="0" anchor="t">
            <a:normAutofit/>
          </a:bodyPr>
          <a:lstStyle/>
          <a:p>
            <a:pPr defTabSz="457200"/>
            <a:r>
              <a:rPr lang="en-US" b="0" i="0" kern="1200">
                <a:solidFill>
                  <a:srgbClr val="EBEBEB"/>
                </a:solidFill>
                <a:latin typeface="+mj-lt"/>
                <a:ea typeface="+mj-ea"/>
                <a:cs typeface="+mj-cs"/>
              </a:rPr>
              <a:t>Les salaires</a:t>
            </a:r>
          </a:p>
        </p:txBody>
      </p:sp>
      <p:sp>
        <p:nvSpPr>
          <p:cNvPr id="31" name="Rectangle 3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3" name="Freeform: Shape 32">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8" name="Content Placeholder 7"/>
          <p:cNvSpPr>
            <a:spLocks noGrp="1"/>
          </p:cNvSpPr>
          <p:nvPr>
            <p:ph sz="half" idx="1"/>
          </p:nvPr>
        </p:nvSpPr>
        <p:spPr>
          <a:xfrm>
            <a:off x="486698" y="2548281"/>
            <a:ext cx="3841954" cy="3658689"/>
          </a:xfrm>
        </p:spPr>
        <p:txBody>
          <a:bodyPr vert="horz" lIns="91440" tIns="45720" rIns="91440" bIns="45720" rtlCol="0">
            <a:normAutofit/>
          </a:bodyPr>
          <a:lstStyle/>
          <a:p>
            <a:pPr defTabSz="457200">
              <a:lnSpc>
                <a:spcPct val="90000"/>
              </a:lnSpc>
            </a:pPr>
            <a:r>
              <a:rPr lang="en-US" sz="1400" dirty="0"/>
              <a:t>Dans de nombreux pays, les travailleurs n’ont pas de contrat signé qu'ils peuvent utiliser pour s’assurer qu'ils reçoivent la bonne paiement pour leur travail. Cela laisse la porte ouverte aux employeurs de profiter des travailleurs. Les bas salaires sont aussi un gros problème dans de nombreux pays. Pendant la récolte, les cueilleurs de café sont payés pour la quantité de café qu’ils recueillent. Les cueilleurs de café peuvent faire aussi peu que 2-3$ par jour dans des endroits tels que le Nicaragua (même si le salaire minimum est, en théorie, près de US 6$)</a:t>
            </a:r>
          </a:p>
        </p:txBody>
      </p:sp>
      <p:pic>
        <p:nvPicPr>
          <p:cNvPr id="10" name="Content Placeholder 9" descr="Fair-trade-coffee-Uganda-28.jpg"/>
          <p:cNvPicPr>
            <a:picLocks noGrp="1" noChangeAspect="1"/>
          </p:cNvPicPr>
          <p:nvPr>
            <p:ph sz="half" idx="2"/>
          </p:nvPr>
        </p:nvPicPr>
        <p:blipFill>
          <a:blip r:embed="rId6" cstate="email">
            <a:extLst>
              <a:ext uri="{28A0092B-C50C-407E-A947-70E740481C1C}">
                <a14:useLocalDpi xmlns:a14="http://schemas.microsoft.com/office/drawing/2010/main" val="0"/>
              </a:ext>
            </a:extLst>
          </a:blip>
          <a:stretch>
            <a:fillRect/>
          </a:stretch>
        </p:blipFill>
        <p:spPr>
          <a:xfrm>
            <a:off x="4568937" y="3045345"/>
            <a:ext cx="4088720" cy="2667889"/>
          </a:xfrm>
          <a:prstGeom prst="rect">
            <a:avLst/>
          </a:prstGeom>
          <a:effectLst/>
        </p:spPr>
      </p:pic>
    </p:spTree>
    <p:extLst>
      <p:ext uri="{BB962C8B-B14F-4D97-AF65-F5344CB8AC3E}">
        <p14:creationId xmlns:p14="http://schemas.microsoft.com/office/powerpoint/2010/main" val="326096298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001" y="629266"/>
            <a:ext cx="2497746" cy="1641986"/>
          </a:xfrm>
        </p:spPr>
        <p:txBody>
          <a:bodyPr vert="horz" lIns="91440" tIns="45720" rIns="91440" bIns="45720" rtlCol="0" anchor="t">
            <a:normAutofit/>
          </a:bodyPr>
          <a:lstStyle/>
          <a:p>
            <a:pPr defTabSz="457200"/>
            <a:r>
              <a:rPr lang="en-US" dirty="0"/>
              <a:t>Les </a:t>
            </a:r>
            <a:r>
              <a:rPr lang="en-US"/>
              <a:t>enfants</a:t>
            </a:r>
          </a:p>
        </p:txBody>
      </p:sp>
      <p:pic>
        <p:nvPicPr>
          <p:cNvPr id="5" name="Content Placeholder 4" descr="coffee-plantation.jpg"/>
          <p:cNvPicPr>
            <a:picLocks noGrp="1" noChangeAspect="1"/>
          </p:cNvPicPr>
          <p:nvPr>
            <p:ph sz="half" idx="1"/>
          </p:nvPr>
        </p:nvPicPr>
        <p:blipFill rotWithShape="1">
          <a:blip r:embed="rId7">
            <a:extLst>
              <a:ext uri="{28A0092B-C50C-407E-A947-70E740481C1C}">
                <a14:useLocalDpi xmlns:a14="http://schemas.microsoft.com/office/drawing/2010/main" val="0"/>
              </a:ext>
            </a:extLst>
          </a:blip>
          <a:srcRect l="36176" r="8430" b="2"/>
          <a:stretch/>
        </p:blipFill>
        <p:spPr>
          <a:xfrm>
            <a:off x="3476010" y="10"/>
            <a:ext cx="5670097"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p:cNvSpPr>
            <a:spLocks noGrp="1"/>
          </p:cNvSpPr>
          <p:nvPr>
            <p:ph sz="half" idx="2"/>
          </p:nvPr>
        </p:nvSpPr>
        <p:spPr>
          <a:xfrm>
            <a:off x="488001" y="2438400"/>
            <a:ext cx="2497746" cy="3809999"/>
          </a:xfrm>
        </p:spPr>
        <p:txBody>
          <a:bodyPr vert="horz" lIns="91440" tIns="45720" rIns="91440" bIns="45720" rtlCol="0">
            <a:normAutofit/>
          </a:bodyPr>
          <a:lstStyle/>
          <a:p>
            <a:pPr defTabSz="457200"/>
            <a:r>
              <a:rPr lang="en-US"/>
              <a:t>Partout dans le monde dans les pays producteurs de café, la présence d'enfants qui travaillent à la ferme pendant la récolte est malheureusement commune.</a:t>
            </a:r>
          </a:p>
          <a:p>
            <a:pPr defTabSz="457200"/>
            <a:endParaRPr lang="en-US"/>
          </a:p>
        </p:txBody>
      </p:sp>
    </p:spTree>
    <p:extLst>
      <p:ext uri="{BB962C8B-B14F-4D97-AF65-F5344CB8AC3E}">
        <p14:creationId xmlns:p14="http://schemas.microsoft.com/office/powerpoint/2010/main" val="66734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4584" y="452717"/>
            <a:ext cx="2329776" cy="5771103"/>
          </a:xfrm>
        </p:spPr>
        <p:txBody>
          <a:bodyPr vert="horz" lIns="91440" tIns="45720" rIns="91440" bIns="45720" rtlCol="0" anchor="ctr">
            <a:normAutofit/>
          </a:bodyPr>
          <a:lstStyle/>
          <a:p>
            <a:pPr defTabSz="457200"/>
            <a:r>
              <a:rPr lang="en-US"/>
              <a:t>Quoi faire?</a:t>
            </a:r>
          </a:p>
        </p:txBody>
      </p:sp>
      <p:sp>
        <p:nvSpPr>
          <p:cNvPr id="23" name="Freeform 26">
            <a:extLst>
              <a:ext uri="{FF2B5EF4-FFF2-40B4-BE49-F238E27FC236}">
                <a16:creationId xmlns:a16="http://schemas.microsoft.com/office/drawing/2014/main" id="{0A3E1A52-A5C3-4C7C-B4AB-FB229C4E4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Rectangle 24">
            <a:extLst>
              <a:ext uri="{FF2B5EF4-FFF2-40B4-BE49-F238E27FC236}">
                <a16:creationId xmlns:a16="http://schemas.microsoft.com/office/drawing/2014/main" id="{1A0E34BB-01C3-4F13-97A8-CCE9FE6DC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60BDDDC1-1A45-4260-939F-0CB249BED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96250"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9" name="Rectangle 28">
            <a:extLst>
              <a:ext uri="{FF2B5EF4-FFF2-40B4-BE49-F238E27FC236}">
                <a16:creationId xmlns:a16="http://schemas.microsoft.com/office/drawing/2014/main" id="{F2519C92-0806-4842-AA3E-15DFABD7F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FCM_RGB_POS Small.jpg"/>
          <p:cNvPicPr>
            <a:picLocks noChangeAspect="1"/>
          </p:cNvPicPr>
          <p:nvPr/>
        </p:nvPicPr>
        <p:blipFill rotWithShape="1">
          <a:blip r:embed="rId7">
            <a:extLst>
              <a:ext uri="{28A0092B-C50C-407E-A947-70E740481C1C}">
                <a14:useLocalDpi xmlns:a14="http://schemas.microsoft.com/office/drawing/2010/main" val="0"/>
              </a:ext>
            </a:extLst>
          </a:blip>
          <a:srcRect l="3842" t="3421" r="14596" b="3590"/>
          <a:stretch/>
        </p:blipFill>
        <p:spPr>
          <a:xfrm>
            <a:off x="3786339" y="1336573"/>
            <a:ext cx="1681314" cy="1955990"/>
          </a:xfrm>
          <a:prstGeom prst="rect">
            <a:avLst/>
          </a:prstGeom>
          <a:effectLst/>
        </p:spPr>
      </p:pic>
      <p:pic>
        <p:nvPicPr>
          <p:cNvPr id="5" name="Content Placeholder 4" descr="f_t_c.jpg"/>
          <p:cNvPicPr>
            <a:picLocks noGrp="1" noChangeAspect="1"/>
          </p:cNvPicPr>
          <p:nvPr>
            <p:ph sz="half" idx="2"/>
          </p:nvPr>
        </p:nvPicPr>
        <p:blipFill>
          <a:blip r:embed="rId8">
            <a:extLst>
              <a:ext uri="{28A0092B-C50C-407E-A947-70E740481C1C}">
                <a14:useLocalDpi xmlns:a14="http://schemas.microsoft.com/office/drawing/2010/main" val="0"/>
              </a:ext>
            </a:extLst>
          </a:blip>
          <a:srcRect r="-1" b="27008"/>
          <a:stretch>
            <a:fillRect/>
          </a:stretch>
        </p:blipFill>
        <p:spPr>
          <a:xfrm>
            <a:off x="6295760" y="1330812"/>
            <a:ext cx="1955990" cy="1955990"/>
          </a:xfrm>
          <a:prstGeom prst="rect">
            <a:avLst/>
          </a:prstGeom>
          <a:effectLst/>
        </p:spPr>
      </p:pic>
      <p:sp>
        <p:nvSpPr>
          <p:cNvPr id="3" name="Content Placeholder 2"/>
          <p:cNvSpPr>
            <a:spLocks noGrp="1"/>
          </p:cNvSpPr>
          <p:nvPr>
            <p:ph sz="half" idx="1"/>
          </p:nvPr>
        </p:nvSpPr>
        <p:spPr>
          <a:xfrm>
            <a:off x="3789617" y="3573750"/>
            <a:ext cx="4868293" cy="2674648"/>
          </a:xfrm>
        </p:spPr>
        <p:txBody>
          <a:bodyPr vert="horz" lIns="91440" tIns="45720" rIns="91440" bIns="45720" rtlCol="0">
            <a:normAutofit/>
          </a:bodyPr>
          <a:lstStyle/>
          <a:p>
            <a:pPr defTabSz="457200"/>
            <a:r>
              <a:rPr lang="en-US">
                <a:solidFill>
                  <a:schemeClr val="bg1"/>
                </a:solidFill>
              </a:rPr>
              <a:t>Acheter les produits équitables</a:t>
            </a:r>
          </a:p>
          <a:p>
            <a:pPr defTabSz="457200"/>
            <a:endParaRPr lang="en-US">
              <a:solidFill>
                <a:schemeClr val="bg1"/>
              </a:solidFill>
            </a:endParaRPr>
          </a:p>
        </p:txBody>
      </p:sp>
    </p:spTree>
    <p:extLst>
      <p:ext uri="{BB962C8B-B14F-4D97-AF65-F5344CB8AC3E}">
        <p14:creationId xmlns:p14="http://schemas.microsoft.com/office/powerpoint/2010/main" val="122342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Les sources</a:t>
            </a:r>
          </a:p>
        </p:txBody>
      </p:sp>
      <p:sp>
        <p:nvSpPr>
          <p:cNvPr id="6" name="Content Placeholder 5"/>
          <p:cNvSpPr>
            <a:spLocks noGrp="1"/>
          </p:cNvSpPr>
          <p:nvPr>
            <p:ph idx="1"/>
          </p:nvPr>
        </p:nvSpPr>
        <p:spPr>
          <a:xfrm>
            <a:off x="0" y="1921828"/>
            <a:ext cx="9144000" cy="3945572"/>
          </a:xfrm>
        </p:spPr>
        <p:txBody>
          <a:bodyPr>
            <a:normAutofit/>
          </a:bodyPr>
          <a:lstStyle/>
          <a:p>
            <a:r>
              <a:rPr lang="en-US" dirty="0">
                <a:hlinkClick r:id="rId2"/>
              </a:rPr>
              <a:t>http://sitemaker.umich.edu/section002group3/coltan_mining_in_democratic_republic_of_the_congo</a:t>
            </a:r>
            <a:r>
              <a:rPr lang="en-US" dirty="0"/>
              <a:t> </a:t>
            </a:r>
          </a:p>
          <a:p>
            <a:r>
              <a:rPr lang="en-US" dirty="0">
                <a:hlinkClick r:id="rId3"/>
              </a:rPr>
              <a:t>http://en.wikipedia.org/wikiColtan_mining_and_ethics</a:t>
            </a:r>
            <a:r>
              <a:rPr lang="en-US" dirty="0"/>
              <a:t> </a:t>
            </a:r>
          </a:p>
          <a:p>
            <a:r>
              <a:rPr lang="en-US" dirty="0">
                <a:hlinkClick r:id="rId4"/>
              </a:rPr>
              <a:t>http://abcnews.go.com/Nightline/story?id=128631</a:t>
            </a:r>
            <a:r>
              <a:rPr lang="en-US" dirty="0"/>
              <a:t> </a:t>
            </a:r>
          </a:p>
          <a:p>
            <a:r>
              <a:rPr lang="en-US" dirty="0">
                <a:hlinkClick r:id="rId5"/>
              </a:rPr>
              <a:t>http://www.ico.org/trade_e.asp?section=About_Coffee</a:t>
            </a:r>
            <a:endParaRPr lang="en-US" dirty="0"/>
          </a:p>
          <a:p>
            <a:r>
              <a:rPr lang="en-US" dirty="0">
                <a:hlinkClick r:id="rId6"/>
              </a:rPr>
              <a:t>http://en.wikipedia.org/wiki/Economics_of_coffee</a:t>
            </a:r>
            <a:r>
              <a:rPr lang="en-US" dirty="0"/>
              <a:t> </a:t>
            </a:r>
          </a:p>
          <a:p>
            <a:r>
              <a:rPr lang="en-US" dirty="0">
                <a:hlinkClick r:id="rId7"/>
              </a:rPr>
              <a:t>http://dailycoffeenews.com/2013/07/17/farmworkers-left-behind-the-human-cost-of-coffee-production/</a:t>
            </a:r>
            <a:r>
              <a:rPr lang="en-US" dirty="0"/>
              <a:t> </a:t>
            </a:r>
          </a:p>
          <a:p>
            <a:r>
              <a:rPr lang="en-US" dirty="0"/>
              <a:t>Google Images</a:t>
            </a:r>
          </a:p>
          <a:p>
            <a:endParaRPr lang="en-US" dirty="0"/>
          </a:p>
        </p:txBody>
      </p:sp>
    </p:spTree>
    <p:extLst>
      <p:ext uri="{BB962C8B-B14F-4D97-AF65-F5344CB8AC3E}">
        <p14:creationId xmlns:p14="http://schemas.microsoft.com/office/powerpoint/2010/main" val="19354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001" y="629266"/>
            <a:ext cx="2497746" cy="1641986"/>
          </a:xfrm>
        </p:spPr>
        <p:txBody>
          <a:bodyPr vert="horz" lIns="91440" tIns="45720" rIns="91440" bIns="45720" rtlCol="0" anchor="t">
            <a:normAutofit/>
          </a:bodyPr>
          <a:lstStyle/>
          <a:p>
            <a:pPr defTabSz="457200"/>
            <a:r>
              <a:rPr lang="en-US" dirty="0"/>
              <a:t>Le </a:t>
            </a:r>
            <a:r>
              <a:rPr lang="en-US"/>
              <a:t>coltan</a:t>
            </a:r>
          </a:p>
        </p:txBody>
      </p:sp>
      <p:pic>
        <p:nvPicPr>
          <p:cNvPr id="5" name="Content Placeholder 4" descr="Coltan.jpg"/>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l="20058" r="24754" b="-1"/>
          <a:stretch/>
        </p:blipFill>
        <p:spPr>
          <a:xfrm>
            <a:off x="3476010" y="10"/>
            <a:ext cx="5670097"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356426" y="2040420"/>
            <a:ext cx="2760895" cy="4188314"/>
          </a:xfrm>
        </p:spPr>
        <p:txBody>
          <a:bodyPr vert="horz" lIns="91440" tIns="45720" rIns="91440" bIns="45720" rtlCol="0">
            <a:normAutofit/>
          </a:bodyPr>
          <a:lstStyle/>
          <a:p>
            <a:pPr defTabSz="457200">
              <a:lnSpc>
                <a:spcPct val="90000"/>
              </a:lnSpc>
            </a:pPr>
            <a:r>
              <a:rPr lang="en-US" sz="1100" dirty="0"/>
              <a:t>Un </a:t>
            </a:r>
            <a:r>
              <a:rPr lang="en-US" sz="1100" dirty="0" err="1"/>
              <a:t>minerai</a:t>
            </a:r>
            <a:r>
              <a:rPr lang="en-US" sz="1100" dirty="0"/>
              <a:t> </a:t>
            </a:r>
            <a:r>
              <a:rPr lang="en-US" sz="1100" dirty="0" err="1"/>
              <a:t>duquel</a:t>
            </a:r>
            <a:r>
              <a:rPr lang="en-US" sz="1100" dirty="0"/>
              <a:t> le </a:t>
            </a:r>
            <a:r>
              <a:rPr lang="en-US" sz="1100" dirty="0" err="1"/>
              <a:t>tantale</a:t>
            </a:r>
            <a:r>
              <a:rPr lang="en-US" sz="1100" dirty="0"/>
              <a:t> [un </a:t>
            </a:r>
            <a:r>
              <a:rPr lang="en-US" sz="1100" dirty="0" err="1"/>
              <a:t>élément</a:t>
            </a:r>
            <a:r>
              <a:rPr lang="en-US" sz="1100" dirty="0"/>
              <a:t>] </a:t>
            </a:r>
            <a:r>
              <a:rPr lang="en-US" sz="1100" dirty="0" err="1"/>
              <a:t>est</a:t>
            </a:r>
            <a:r>
              <a:rPr lang="en-US" sz="1100" dirty="0"/>
              <a:t> </a:t>
            </a:r>
            <a:r>
              <a:rPr lang="en-US" sz="1100" dirty="0" err="1"/>
              <a:t>extrait</a:t>
            </a:r>
            <a:endParaRPr lang="en-US" sz="1100" dirty="0"/>
          </a:p>
          <a:p>
            <a:pPr defTabSz="457200">
              <a:lnSpc>
                <a:spcPct val="90000"/>
              </a:lnSpc>
            </a:pPr>
            <a:r>
              <a:rPr lang="en-US" sz="1100" dirty="0"/>
              <a:t>Le </a:t>
            </a:r>
            <a:r>
              <a:rPr lang="en-US" sz="1100" dirty="0" err="1"/>
              <a:t>tantale</a:t>
            </a:r>
            <a:r>
              <a:rPr lang="en-US" sz="1100" dirty="0"/>
              <a:t> </a:t>
            </a:r>
            <a:r>
              <a:rPr lang="en-US" sz="1100" dirty="0" err="1"/>
              <a:t>est</a:t>
            </a:r>
            <a:r>
              <a:rPr lang="en-US" sz="1100" dirty="0"/>
              <a:t> </a:t>
            </a:r>
            <a:r>
              <a:rPr lang="en-US" sz="1100" dirty="0" err="1"/>
              <a:t>utilisé</a:t>
            </a:r>
            <a:r>
              <a:rPr lang="en-US" sz="1100" dirty="0"/>
              <a:t> pour </a:t>
            </a:r>
            <a:r>
              <a:rPr lang="en-US" sz="1100" dirty="0" err="1"/>
              <a:t>créer</a:t>
            </a:r>
            <a:r>
              <a:rPr lang="en-US" sz="1100" dirty="0"/>
              <a:t> des </a:t>
            </a:r>
            <a:r>
              <a:rPr lang="en-US" sz="1100" dirty="0" err="1"/>
              <a:t>condensateurs</a:t>
            </a:r>
            <a:r>
              <a:rPr lang="en-US" sz="1100" dirty="0"/>
              <a:t> au </a:t>
            </a:r>
            <a:r>
              <a:rPr lang="en-US" sz="1100" dirty="0" err="1"/>
              <a:t>tantale</a:t>
            </a:r>
            <a:r>
              <a:rPr lang="en-US" sz="1100" dirty="0"/>
              <a:t> qui </a:t>
            </a:r>
            <a:r>
              <a:rPr lang="en-US" sz="1100" dirty="0" err="1"/>
              <a:t>sont</a:t>
            </a:r>
            <a:r>
              <a:rPr lang="en-US" sz="1100" dirty="0"/>
              <a:t> </a:t>
            </a:r>
            <a:r>
              <a:rPr lang="en-US" sz="1100" dirty="0" err="1"/>
              <a:t>utilisés</a:t>
            </a:r>
            <a:r>
              <a:rPr lang="en-US" sz="1100" dirty="0"/>
              <a:t> </a:t>
            </a:r>
            <a:r>
              <a:rPr lang="en-US" sz="1100" dirty="0" err="1"/>
              <a:t>dans</a:t>
            </a:r>
            <a:r>
              <a:rPr lang="en-US" sz="1100" dirty="0"/>
              <a:t> les </a:t>
            </a:r>
            <a:r>
              <a:rPr lang="en-US" sz="1100" dirty="0" err="1"/>
              <a:t>électroniques</a:t>
            </a:r>
            <a:endParaRPr lang="en-US" sz="1100" dirty="0"/>
          </a:p>
          <a:p>
            <a:pPr lvl="1" defTabSz="457200">
              <a:lnSpc>
                <a:spcPct val="90000"/>
              </a:lnSpc>
            </a:pPr>
            <a:r>
              <a:rPr lang="en-US" sz="1100" dirty="0"/>
              <a:t>Ex: les </a:t>
            </a:r>
            <a:r>
              <a:rPr lang="en-US" sz="1100" dirty="0" err="1"/>
              <a:t>téléphones</a:t>
            </a:r>
            <a:r>
              <a:rPr lang="en-US" sz="1100" dirty="0"/>
              <a:t> </a:t>
            </a:r>
            <a:r>
              <a:rPr lang="en-US" sz="1100" dirty="0" err="1"/>
              <a:t>cellulaires</a:t>
            </a:r>
            <a:r>
              <a:rPr lang="en-US" sz="1100" dirty="0"/>
              <a:t>, les </a:t>
            </a:r>
            <a:r>
              <a:rPr lang="en-US" sz="1100" dirty="0" err="1"/>
              <a:t>ordinateurs</a:t>
            </a:r>
            <a:r>
              <a:rPr lang="en-US" sz="1100" dirty="0"/>
              <a:t> portables</a:t>
            </a:r>
          </a:p>
          <a:p>
            <a:pPr defTabSz="457200">
              <a:lnSpc>
                <a:spcPct val="90000"/>
              </a:lnSpc>
            </a:pPr>
            <a:r>
              <a:rPr lang="en-US" sz="1100" dirty="0" err="1"/>
              <a:t>À</a:t>
            </a:r>
            <a:r>
              <a:rPr lang="en-US" sz="1100" dirty="0"/>
              <a:t> </a:t>
            </a:r>
            <a:r>
              <a:rPr lang="en-US" sz="1100" dirty="0" err="1"/>
              <a:t>partir</a:t>
            </a:r>
            <a:r>
              <a:rPr lang="en-US" sz="1100" dirty="0"/>
              <a:t> de 2012, les </a:t>
            </a:r>
            <a:r>
              <a:rPr lang="en-US" sz="1100" dirty="0" err="1"/>
              <a:t>principaux</a:t>
            </a:r>
            <a:r>
              <a:rPr lang="en-US" sz="1100" dirty="0"/>
              <a:t> </a:t>
            </a:r>
            <a:r>
              <a:rPr lang="en-US" sz="1100" dirty="0" err="1"/>
              <a:t>producteurs</a:t>
            </a:r>
            <a:r>
              <a:rPr lang="en-US" sz="1100" dirty="0"/>
              <a:t> de coltan </a:t>
            </a:r>
            <a:r>
              <a:rPr lang="en-US" sz="1100" dirty="0" err="1"/>
              <a:t>sont</a:t>
            </a:r>
            <a:r>
              <a:rPr lang="en-US" sz="1100" dirty="0"/>
              <a:t> </a:t>
            </a:r>
            <a:r>
              <a:rPr lang="en-US" sz="1100" dirty="0" err="1"/>
              <a:t>l'Australie</a:t>
            </a:r>
            <a:r>
              <a:rPr lang="en-US" sz="1100" dirty="0"/>
              <a:t>, le </a:t>
            </a:r>
            <a:r>
              <a:rPr lang="en-US" sz="1100" dirty="0" err="1"/>
              <a:t>Brésil</a:t>
            </a:r>
            <a:r>
              <a:rPr lang="en-US" sz="1100" dirty="0"/>
              <a:t>, le Canada, le Mozambique, et la </a:t>
            </a:r>
            <a:r>
              <a:rPr lang="en-US" sz="1100" dirty="0" err="1"/>
              <a:t>République</a:t>
            </a:r>
            <a:r>
              <a:rPr lang="en-US" sz="1100" dirty="0"/>
              <a:t> </a:t>
            </a:r>
            <a:r>
              <a:rPr lang="en-US" sz="1100" dirty="0" err="1"/>
              <a:t>Démocratique</a:t>
            </a:r>
            <a:r>
              <a:rPr lang="en-US" sz="1100" dirty="0"/>
              <a:t> du Congo via le Rwanda</a:t>
            </a:r>
          </a:p>
          <a:p>
            <a:pPr lvl="1" defTabSz="457200">
              <a:lnSpc>
                <a:spcPct val="90000"/>
              </a:lnSpc>
            </a:pPr>
            <a:r>
              <a:rPr lang="en-US" sz="1100" dirty="0" err="1"/>
              <a:t>Produisent</a:t>
            </a:r>
            <a:r>
              <a:rPr lang="en-US" sz="1100" dirty="0"/>
              <a:t> ~66% du coltan du monde</a:t>
            </a:r>
          </a:p>
          <a:p>
            <a:pPr lvl="1" defTabSz="457200">
              <a:lnSpc>
                <a:spcPct val="90000"/>
              </a:lnSpc>
            </a:pPr>
            <a:r>
              <a:rPr lang="en-US" sz="1100" dirty="0"/>
              <a:t>80% du coltan du monde se </a:t>
            </a:r>
            <a:r>
              <a:rPr lang="en-US" sz="1100" dirty="0" err="1"/>
              <a:t>trouve</a:t>
            </a:r>
            <a:r>
              <a:rPr lang="en-US" sz="1100" dirty="0"/>
              <a:t> au Congo</a:t>
            </a:r>
          </a:p>
          <a:p>
            <a:pPr defTabSz="457200">
              <a:lnSpc>
                <a:spcPct val="90000"/>
              </a:lnSpc>
            </a:pPr>
            <a:endParaRPr lang="en-US" sz="1100" dirty="0"/>
          </a:p>
          <a:p>
            <a:pPr defTabSz="457200">
              <a:lnSpc>
                <a:spcPct val="90000"/>
              </a:lnSpc>
            </a:pPr>
            <a:endParaRPr lang="en-US" sz="1100" dirty="0"/>
          </a:p>
          <a:p>
            <a:pPr defTabSz="457200">
              <a:lnSpc>
                <a:spcPct val="90000"/>
              </a:lnSpc>
            </a:pPr>
            <a:endParaRPr lang="en-US" sz="1100" dirty="0"/>
          </a:p>
          <a:p>
            <a:pPr defTabSz="457200">
              <a:lnSpc>
                <a:spcPct val="90000"/>
              </a:lnSpc>
            </a:pPr>
            <a:endParaRPr lang="en-US" sz="1100" dirty="0"/>
          </a:p>
        </p:txBody>
      </p:sp>
    </p:spTree>
    <p:extLst>
      <p:ext uri="{BB962C8B-B14F-4D97-AF65-F5344CB8AC3E}">
        <p14:creationId xmlns:p14="http://schemas.microsoft.com/office/powerpoint/2010/main" val="237704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pic-for-child-miners-speak-report.jpg"/>
          <p:cNvPicPr>
            <a:picLocks noGrp="1" noChangeAspect="1"/>
          </p:cNvPicPr>
          <p:nvPr>
            <p:ph sz="half" idx="2"/>
          </p:nvPr>
        </p:nvPicPr>
        <p:blipFill rotWithShape="1">
          <a:blip r:embed="rId6">
            <a:alphaModFix amt="25000"/>
            <a:grayscl/>
            <a:extLst>
              <a:ext uri="{28A0092B-C50C-407E-A947-70E740481C1C}">
                <a14:useLocalDpi xmlns:a14="http://schemas.microsoft.com/office/drawing/2010/main" val="0"/>
              </a:ext>
            </a:extLst>
          </a:blip>
          <a:srcRect r="10999" b="-2"/>
          <a:stretch/>
        </p:blipFill>
        <p:spPr>
          <a:xfrm>
            <a:off x="20" y="-1"/>
            <a:ext cx="9143980" cy="6858000"/>
          </a:xfrm>
          <a:prstGeom prst="rect">
            <a:avLst/>
          </a:prstGeom>
        </p:spPr>
      </p:pic>
      <p:sp>
        <p:nvSpPr>
          <p:cNvPr id="2" name="Title 1"/>
          <p:cNvSpPr>
            <a:spLocks noGrp="1"/>
          </p:cNvSpPr>
          <p:nvPr>
            <p:ph type="title"/>
          </p:nvPr>
        </p:nvSpPr>
        <p:spPr>
          <a:xfrm>
            <a:off x="484583" y="452718"/>
            <a:ext cx="7053542" cy="1400530"/>
          </a:xfrm>
        </p:spPr>
        <p:txBody>
          <a:bodyPr vert="horz" lIns="91440" tIns="45720" rIns="91440" bIns="45720" rtlCol="0" anchor="t">
            <a:normAutofit/>
          </a:bodyPr>
          <a:lstStyle/>
          <a:p>
            <a:pPr defTabSz="457200"/>
            <a:r>
              <a:rPr lang="en-US"/>
              <a:t>Le coltan et les droits humains</a:t>
            </a:r>
          </a:p>
        </p:txBody>
      </p:sp>
      <p:sp>
        <p:nvSpPr>
          <p:cNvPr id="22" name="Rectangle 21">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827484" y="2052918"/>
            <a:ext cx="6709905" cy="4195481"/>
          </a:xfrm>
        </p:spPr>
        <p:txBody>
          <a:bodyPr vert="horz" lIns="91440" tIns="45720" rIns="91440" bIns="45720" rtlCol="0">
            <a:normAutofit/>
          </a:bodyPr>
          <a:lstStyle/>
          <a:p>
            <a:pPr defTabSz="457200"/>
            <a:r>
              <a:rPr lang="en-US"/>
              <a:t>L’exploitation des travailleurs de coltan, surtout les enfants</a:t>
            </a:r>
          </a:p>
          <a:p>
            <a:pPr lvl="1" defTabSz="457200"/>
            <a:r>
              <a:rPr lang="en-US"/>
              <a:t>Quitte l’école pour travailler dans les mines</a:t>
            </a:r>
          </a:p>
          <a:p>
            <a:pPr defTabSz="457200"/>
            <a:r>
              <a:rPr lang="en-US"/>
              <a:t>Conditions de travail vraiment dangereuses</a:t>
            </a:r>
          </a:p>
          <a:p>
            <a:pPr lvl="1" defTabSz="457200"/>
            <a:r>
              <a:rPr lang="en-US"/>
              <a:t>Bien payé au Congo. 10$ par mois pour un travailleur régulier. Pour les travailleurs de Coltan 10-50$/semaine</a:t>
            </a:r>
          </a:p>
          <a:p>
            <a:pPr defTabSz="457200"/>
            <a:r>
              <a:rPr lang="en-US"/>
              <a:t>Selon l'ONU, le droit au choix de l'emploi et des conditions de travail favorables est un droit humain fondamental</a:t>
            </a:r>
          </a:p>
          <a:p>
            <a:pPr defTabSz="457200"/>
            <a:endParaRPr lang="en-US"/>
          </a:p>
          <a:p>
            <a:pPr defTabSz="457200"/>
            <a:endParaRPr lang="en-US"/>
          </a:p>
        </p:txBody>
      </p:sp>
    </p:spTree>
    <p:extLst>
      <p:ext uri="{BB962C8B-B14F-4D97-AF65-F5344CB8AC3E}">
        <p14:creationId xmlns:p14="http://schemas.microsoft.com/office/powerpoint/2010/main" val="224477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fr-CA" dirty="0">
                <a:solidFill>
                  <a:srgbClr val="FFFFFF"/>
                </a:solidFill>
              </a:rPr>
              <a:t>Le </a:t>
            </a:r>
            <a:r>
              <a:rPr lang="fr-CA" dirty="0" err="1">
                <a:solidFill>
                  <a:srgbClr val="FFFFFF"/>
                </a:solidFill>
              </a:rPr>
              <a:t>coltan</a:t>
            </a:r>
            <a:r>
              <a:rPr lang="fr-CA" dirty="0">
                <a:solidFill>
                  <a:srgbClr val="FFFFFF"/>
                </a:solidFill>
              </a:rPr>
              <a:t> et les droits humains</a:t>
            </a:r>
          </a:p>
        </p:txBody>
      </p:sp>
      <p:sp>
        <p:nvSpPr>
          <p:cNvPr id="3" name="Content Placeholder 2"/>
          <p:cNvSpPr>
            <a:spLocks noGrp="1"/>
          </p:cNvSpPr>
          <p:nvPr>
            <p:ph idx="1"/>
          </p:nvPr>
        </p:nvSpPr>
        <p:spPr>
          <a:xfrm>
            <a:off x="3743184" y="1143000"/>
            <a:ext cx="5265905" cy="5482652"/>
          </a:xfrm>
        </p:spPr>
        <p:txBody>
          <a:bodyPr>
            <a:noAutofit/>
          </a:bodyPr>
          <a:lstStyle/>
          <a:p>
            <a:pPr>
              <a:lnSpc>
                <a:spcPct val="90000"/>
              </a:lnSpc>
            </a:pPr>
            <a:r>
              <a:rPr lang="fr-CA" sz="1600" dirty="0"/>
              <a:t>Les travailleurs de </a:t>
            </a:r>
            <a:r>
              <a:rPr lang="fr-CA" sz="1600" dirty="0" err="1"/>
              <a:t>coltan</a:t>
            </a:r>
            <a:r>
              <a:rPr lang="fr-CA" sz="1600" dirty="0"/>
              <a:t> sont souvent liés aux milices [« </a:t>
            </a:r>
            <a:r>
              <a:rPr lang="fr-CA" sz="1600" dirty="0" err="1"/>
              <a:t>militia</a:t>
            </a:r>
            <a:r>
              <a:rPr lang="fr-CA" sz="1600" dirty="0"/>
              <a:t> »]</a:t>
            </a:r>
          </a:p>
          <a:p>
            <a:pPr>
              <a:lnSpc>
                <a:spcPct val="90000"/>
              </a:lnSpc>
            </a:pPr>
            <a:r>
              <a:rPr lang="fr-CA" sz="1600" dirty="0"/>
              <a:t>Affecte les peuple indigènes – sont recrutés pour travailler OU leur terres indigènes sont affectées</a:t>
            </a:r>
          </a:p>
          <a:p>
            <a:pPr>
              <a:lnSpc>
                <a:spcPct val="90000"/>
              </a:lnSpc>
            </a:pPr>
            <a:r>
              <a:rPr lang="fr-CA" sz="1600" dirty="0"/>
              <a:t>Pas de régulation sur le marché de </a:t>
            </a:r>
            <a:r>
              <a:rPr lang="fr-CA" sz="1600" dirty="0" err="1"/>
              <a:t>coltan</a:t>
            </a:r>
            <a:r>
              <a:rPr lang="fr-CA" sz="1600" dirty="0"/>
              <a:t> ni dans les mines de </a:t>
            </a:r>
            <a:r>
              <a:rPr lang="fr-CA" sz="1600" dirty="0" err="1"/>
              <a:t>coltan</a:t>
            </a:r>
            <a:endParaRPr lang="fr-CA" sz="1600" dirty="0"/>
          </a:p>
          <a:p>
            <a:pPr>
              <a:lnSpc>
                <a:spcPct val="90000"/>
              </a:lnSpc>
            </a:pPr>
            <a:r>
              <a:rPr lang="fr-CA" sz="1600" dirty="0"/>
              <a:t>Le </a:t>
            </a:r>
            <a:r>
              <a:rPr lang="fr-CA" sz="1600" dirty="0" err="1"/>
              <a:t>coltan</a:t>
            </a:r>
            <a:r>
              <a:rPr lang="fr-CA" sz="1600" dirty="0"/>
              <a:t> est aussi nocif à l’environnement</a:t>
            </a:r>
          </a:p>
          <a:p>
            <a:pPr lvl="1">
              <a:lnSpc>
                <a:spcPct val="90000"/>
              </a:lnSpc>
            </a:pPr>
            <a:r>
              <a:rPr lang="fr-CA" sz="1600" dirty="0"/>
              <a:t>Contamine souvent les sources d’eau et affecte la santé des écosystèmes </a:t>
            </a:r>
          </a:p>
          <a:p>
            <a:pPr lvl="1">
              <a:lnSpc>
                <a:spcPct val="90000"/>
              </a:lnSpc>
            </a:pPr>
            <a:r>
              <a:rPr lang="fr-CA" sz="1600" dirty="0"/>
              <a:t>La déforestation pour créer les sites des mines</a:t>
            </a:r>
          </a:p>
          <a:p>
            <a:pPr lvl="1">
              <a:lnSpc>
                <a:spcPct val="90000"/>
              </a:lnSpc>
            </a:pPr>
            <a:r>
              <a:rPr lang="fr-CA" sz="1600" dirty="0"/>
              <a:t>Les gorilles = menacés parce qu’ils sont les sources de nourriture les plus proches et leurs habitats ont été détruits. </a:t>
            </a:r>
          </a:p>
          <a:p>
            <a:pPr>
              <a:lnSpc>
                <a:spcPct val="90000"/>
              </a:lnSpc>
            </a:pPr>
            <a:r>
              <a:rPr lang="fr-CA" sz="1600" dirty="0"/>
              <a:t>Les travailleurs cherchent à peu près 1 kilo de </a:t>
            </a:r>
            <a:r>
              <a:rPr lang="fr-CA" sz="1600" dirty="0" err="1"/>
              <a:t>coltan</a:t>
            </a:r>
            <a:r>
              <a:rPr lang="fr-CA" sz="1600" dirty="0"/>
              <a:t> par jour. Donc il y a beaucoup d’effets nuisibles pour pas beaucoup de retour</a:t>
            </a:r>
          </a:p>
          <a:p>
            <a:pPr>
              <a:lnSpc>
                <a:spcPct val="90000"/>
              </a:lnSpc>
            </a:pPr>
            <a:r>
              <a:rPr lang="fr-CA" sz="1600" dirty="0"/>
              <a:t>Le trafic de </a:t>
            </a:r>
            <a:r>
              <a:rPr lang="fr-CA" sz="1600" dirty="0" err="1"/>
              <a:t>coltan</a:t>
            </a:r>
            <a:r>
              <a:rPr lang="fr-CA" sz="1600" dirty="0"/>
              <a:t> du Congo aux autres pays, comme le Rwanda</a:t>
            </a:r>
          </a:p>
          <a:p>
            <a:pPr>
              <a:lnSpc>
                <a:spcPct val="90000"/>
              </a:lnSpc>
            </a:pPr>
            <a:endParaRPr lang="fr-CA" sz="1600" dirty="0"/>
          </a:p>
        </p:txBody>
      </p:sp>
    </p:spTree>
    <p:extLst>
      <p:ext uri="{BB962C8B-B14F-4D97-AF65-F5344CB8AC3E}">
        <p14:creationId xmlns:p14="http://schemas.microsoft.com/office/powerpoint/2010/main" val="31721357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86697" y="629266"/>
            <a:ext cx="6939116" cy="1223983"/>
          </a:xfrm>
        </p:spPr>
        <p:txBody>
          <a:bodyPr vert="horz" lIns="91440" tIns="45720" rIns="91440" bIns="45720" rtlCol="0" anchor="t">
            <a:normAutofit/>
          </a:bodyPr>
          <a:lstStyle/>
          <a:p>
            <a:pPr defTabSz="457200"/>
            <a:r>
              <a:rPr lang="en-US"/>
              <a:t>Le coltan – Quoi faire?</a:t>
            </a:r>
          </a:p>
        </p:txBody>
      </p:sp>
      <p:sp>
        <p:nvSpPr>
          <p:cNvPr id="7" name="Content Placeholder 6"/>
          <p:cNvSpPr>
            <a:spLocks noGrp="1"/>
          </p:cNvSpPr>
          <p:nvPr>
            <p:ph sz="half" idx="2"/>
          </p:nvPr>
        </p:nvSpPr>
        <p:spPr>
          <a:xfrm>
            <a:off x="827483" y="2052214"/>
            <a:ext cx="3253807" cy="4196185"/>
          </a:xfrm>
        </p:spPr>
        <p:txBody>
          <a:bodyPr vert="horz" lIns="91440" tIns="45720" rIns="91440" bIns="45720" rtlCol="0">
            <a:normAutofit/>
          </a:bodyPr>
          <a:lstStyle/>
          <a:p>
            <a:pPr defTabSz="457200">
              <a:lnSpc>
                <a:spcPct val="90000"/>
              </a:lnSpc>
            </a:pPr>
            <a:r>
              <a:rPr lang="en-US" sz="1400"/>
              <a:t>Très peu à faire parce qu’on ne peut pas voir le coltan dans nos électroniques. Exercer la pression sur les compagnies d’électroniques et le gouvernement</a:t>
            </a:r>
          </a:p>
          <a:p>
            <a:pPr defTabSz="457200">
              <a:lnSpc>
                <a:spcPct val="90000"/>
              </a:lnSpc>
            </a:pPr>
            <a:r>
              <a:rPr lang="en-US" sz="1400"/>
              <a:t>Quelques compagnies ne vont pas utiliser le coltan qui vient de l’Afrique centrale pour être sûr que les personnes n’ont pas été exploitées</a:t>
            </a:r>
          </a:p>
          <a:p>
            <a:pPr defTabSz="457200">
              <a:lnSpc>
                <a:spcPct val="90000"/>
              </a:lnSpc>
            </a:pPr>
            <a:r>
              <a:rPr lang="en-US" sz="1400"/>
              <a:t>Malheureusement, le fardeau [« burden »] retombe sur les entreprises directement impliquées dans la chaîne d'approvisionnement afin de s’assurer que le danger des pratiques de l'exploitation du coltan est réduit</a:t>
            </a:r>
          </a:p>
          <a:p>
            <a:pPr defTabSz="457200">
              <a:lnSpc>
                <a:spcPct val="90000"/>
              </a:lnSpc>
            </a:pPr>
            <a:endParaRPr lang="en-US" sz="1400"/>
          </a:p>
        </p:txBody>
      </p:sp>
      <p:pic>
        <p:nvPicPr>
          <p:cNvPr id="8" name="Content Placeholder 4" descr="5354acb31abeaEXPLOITATIONDUCOLTANII.jpg"/>
          <p:cNvPicPr>
            <a:picLocks noGrp="1" noChangeAspect="1"/>
          </p:cNvPicPr>
          <p:nvPr>
            <p:ph sz="half" idx="1"/>
          </p:nvPr>
        </p:nvPicPr>
        <p:blipFill rotWithShape="1">
          <a:blip r:embed="rId7" cstate="email">
            <a:extLst>
              <a:ext uri="{28A0092B-C50C-407E-A947-70E740481C1C}">
                <a14:useLocalDpi xmlns:a14="http://schemas.microsoft.com/office/drawing/2010/main" val="0"/>
              </a:ext>
            </a:extLst>
          </a:blip>
          <a:srcRect l="23512" r="23510" b="-3"/>
          <a:stretch/>
        </p:blipFill>
        <p:spPr>
          <a:xfrm>
            <a:off x="4568937" y="2052213"/>
            <a:ext cx="408872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334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001" y="629266"/>
            <a:ext cx="2497746" cy="1641986"/>
          </a:xfrm>
        </p:spPr>
        <p:txBody>
          <a:bodyPr vert="horz" lIns="91440" tIns="45720" rIns="91440" bIns="45720" rtlCol="0" anchor="t">
            <a:normAutofit/>
          </a:bodyPr>
          <a:lstStyle/>
          <a:p>
            <a:pPr defTabSz="457200"/>
            <a:r>
              <a:rPr lang="en-US" dirty="0"/>
              <a:t>Le café</a:t>
            </a:r>
            <a:endParaRPr lang="en-US"/>
          </a:p>
        </p:txBody>
      </p:sp>
      <p:pic>
        <p:nvPicPr>
          <p:cNvPr id="5" name="Content Placeholder 4" descr="shutterstock_125466521.jpg"/>
          <p:cNvPicPr>
            <a:picLocks noGrp="1" noChangeAspect="1"/>
          </p:cNvPicPr>
          <p:nvPr>
            <p:ph sz="half" idx="2"/>
          </p:nvPr>
        </p:nvPicPr>
        <p:blipFill rotWithShape="1">
          <a:blip r:embed="rId7" cstate="email">
            <a:extLst>
              <a:ext uri="{28A0092B-C50C-407E-A947-70E740481C1C}">
                <a14:useLocalDpi xmlns:a14="http://schemas.microsoft.com/office/drawing/2010/main" val="0"/>
              </a:ext>
            </a:extLst>
          </a:blip>
          <a:srcRect l="27607" r="17204" b="-1"/>
          <a:stretch/>
        </p:blipFill>
        <p:spPr>
          <a:xfrm>
            <a:off x="3476010" y="10"/>
            <a:ext cx="5670097"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488001" y="1600200"/>
            <a:ext cx="2497746" cy="4648199"/>
          </a:xfrm>
        </p:spPr>
        <p:txBody>
          <a:bodyPr vert="horz" lIns="91440" tIns="45720" rIns="91440" bIns="45720" rtlCol="0">
            <a:normAutofit/>
          </a:bodyPr>
          <a:lstStyle/>
          <a:p>
            <a:pPr defTabSz="457200">
              <a:lnSpc>
                <a:spcPct val="90000"/>
              </a:lnSpc>
            </a:pPr>
            <a:r>
              <a:rPr lang="en-US" sz="1500" dirty="0"/>
              <a:t>Le café </a:t>
            </a:r>
            <a:r>
              <a:rPr lang="en-US" sz="1500" dirty="0" err="1"/>
              <a:t>est</a:t>
            </a:r>
            <a:r>
              <a:rPr lang="en-US" sz="1500" dirty="0"/>
              <a:t> le </a:t>
            </a:r>
            <a:r>
              <a:rPr lang="en-US" sz="1500" dirty="0" err="1"/>
              <a:t>produit</a:t>
            </a:r>
            <a:r>
              <a:rPr lang="en-US" sz="1500" dirty="0"/>
              <a:t> </a:t>
            </a:r>
            <a:r>
              <a:rPr lang="en-US" sz="1500" dirty="0" err="1"/>
              <a:t>agricole</a:t>
            </a:r>
            <a:r>
              <a:rPr lang="en-US" sz="1500" dirty="0"/>
              <a:t> </a:t>
            </a:r>
            <a:r>
              <a:rPr lang="en-US" sz="1500" dirty="0" err="1"/>
              <a:t>tropicale</a:t>
            </a:r>
            <a:r>
              <a:rPr lang="en-US" sz="1500" dirty="0"/>
              <a:t> la plus </a:t>
            </a:r>
            <a:r>
              <a:rPr lang="en-US" sz="1500" dirty="0" err="1"/>
              <a:t>largement</a:t>
            </a:r>
            <a:r>
              <a:rPr lang="en-US" sz="1500" dirty="0"/>
              <a:t> </a:t>
            </a:r>
            <a:r>
              <a:rPr lang="en-US" sz="1500" dirty="0" err="1"/>
              <a:t>commercialisé</a:t>
            </a:r>
            <a:r>
              <a:rPr lang="en-US" sz="1500" dirty="0"/>
              <a:t> </a:t>
            </a:r>
            <a:r>
              <a:rPr lang="en-US" sz="1500" dirty="0" err="1"/>
              <a:t>dans</a:t>
            </a:r>
            <a:r>
              <a:rPr lang="en-US" sz="1500" dirty="0"/>
              <a:t> le monde</a:t>
            </a:r>
          </a:p>
          <a:p>
            <a:pPr defTabSz="457200">
              <a:lnSpc>
                <a:spcPct val="90000"/>
              </a:lnSpc>
            </a:pPr>
            <a:r>
              <a:rPr lang="en-US" sz="1500" dirty="0"/>
              <a:t>Des </a:t>
            </a:r>
            <a:r>
              <a:rPr lang="en-US" sz="1500" dirty="0" err="1"/>
              <a:t>dizaines</a:t>
            </a:r>
            <a:r>
              <a:rPr lang="en-US" sz="1500" dirty="0"/>
              <a:t> de millions de petits </a:t>
            </a:r>
            <a:r>
              <a:rPr lang="en-US" sz="1500" dirty="0" err="1"/>
              <a:t>producteurs</a:t>
            </a:r>
            <a:r>
              <a:rPr lang="en-US" sz="1500" dirty="0"/>
              <a:t> </a:t>
            </a:r>
            <a:r>
              <a:rPr lang="en-US" sz="1500" dirty="0" err="1"/>
              <a:t>dans</a:t>
            </a:r>
            <a:r>
              <a:rPr lang="en-US" sz="1500" dirty="0"/>
              <a:t> les pays </a:t>
            </a:r>
            <a:r>
              <a:rPr lang="en-US" sz="1500" dirty="0" err="1"/>
              <a:t>en</a:t>
            </a:r>
            <a:r>
              <a:rPr lang="en-US" sz="1500" dirty="0"/>
              <a:t> </a:t>
            </a:r>
            <a:r>
              <a:rPr lang="en-US" sz="1500" dirty="0" err="1"/>
              <a:t>développement</a:t>
            </a:r>
            <a:r>
              <a:rPr lang="en-US" sz="1500" dirty="0"/>
              <a:t> font </a:t>
            </a:r>
            <a:r>
              <a:rPr lang="en-US" sz="1500" dirty="0" err="1"/>
              <a:t>leur</a:t>
            </a:r>
            <a:r>
              <a:rPr lang="en-US" sz="1500" dirty="0"/>
              <a:t> vie du café</a:t>
            </a:r>
          </a:p>
          <a:p>
            <a:pPr defTabSz="457200">
              <a:lnSpc>
                <a:spcPct val="90000"/>
              </a:lnSpc>
            </a:pPr>
            <a:r>
              <a:rPr lang="en-US" sz="1500" dirty="0"/>
              <a:t>Plus de 90% de la production de café a lieu </a:t>
            </a:r>
            <a:r>
              <a:rPr lang="en-US" sz="1500" dirty="0" err="1"/>
              <a:t>dans</a:t>
            </a:r>
            <a:r>
              <a:rPr lang="en-US" sz="1500" dirty="0"/>
              <a:t> les pays </a:t>
            </a:r>
            <a:r>
              <a:rPr lang="en-US" sz="1500" dirty="0" err="1"/>
              <a:t>en</a:t>
            </a:r>
            <a:r>
              <a:rPr lang="en-US" sz="1500" dirty="0"/>
              <a:t> </a:t>
            </a:r>
            <a:r>
              <a:rPr lang="en-US" sz="1500" dirty="0" err="1"/>
              <a:t>développement</a:t>
            </a:r>
            <a:r>
              <a:rPr lang="en-US" sz="1500" dirty="0"/>
              <a:t>, </a:t>
            </a:r>
            <a:r>
              <a:rPr lang="en-US" sz="1500" dirty="0" err="1"/>
              <a:t>tandis</a:t>
            </a:r>
            <a:r>
              <a:rPr lang="en-US" sz="1500" dirty="0"/>
              <a:t> que la </a:t>
            </a:r>
            <a:r>
              <a:rPr lang="en-US" sz="1500" dirty="0" err="1"/>
              <a:t>consommation</a:t>
            </a:r>
            <a:r>
              <a:rPr lang="en-US" sz="1500" dirty="0"/>
              <a:t> se </a:t>
            </a:r>
            <a:r>
              <a:rPr lang="en-US" sz="1500" dirty="0" err="1"/>
              <a:t>produit</a:t>
            </a:r>
            <a:r>
              <a:rPr lang="en-US" sz="1500" dirty="0"/>
              <a:t> </a:t>
            </a:r>
            <a:r>
              <a:rPr lang="en-US" sz="1500" dirty="0" err="1"/>
              <a:t>principalement</a:t>
            </a:r>
            <a:r>
              <a:rPr lang="en-US" sz="1500" dirty="0"/>
              <a:t> </a:t>
            </a:r>
            <a:r>
              <a:rPr lang="en-US" sz="1500" dirty="0" err="1"/>
              <a:t>dans</a:t>
            </a:r>
            <a:r>
              <a:rPr lang="en-US" sz="1500" dirty="0"/>
              <a:t> les pays </a:t>
            </a:r>
            <a:r>
              <a:rPr lang="en-US" sz="1500" dirty="0" err="1"/>
              <a:t>industrialisés</a:t>
            </a:r>
            <a:endParaRPr lang="en-US" sz="1500" dirty="0"/>
          </a:p>
          <a:p>
            <a:pPr defTabSz="457200">
              <a:lnSpc>
                <a:spcPct val="90000"/>
              </a:lnSpc>
            </a:pPr>
            <a:endParaRPr lang="en-US" sz="1500" dirty="0"/>
          </a:p>
        </p:txBody>
      </p:sp>
    </p:spTree>
    <p:extLst>
      <p:ext uri="{BB962C8B-B14F-4D97-AF65-F5344CB8AC3E}">
        <p14:creationId xmlns:p14="http://schemas.microsoft.com/office/powerpoint/2010/main" val="375389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coffee.jpg"/>
          <p:cNvPicPr>
            <a:picLocks noGrp="1" noChangeAspect="1"/>
          </p:cNvPicPr>
          <p:nvPr>
            <p:ph sz="half" idx="1"/>
          </p:nvPr>
        </p:nvPicPr>
        <p:blipFill rotWithShape="1">
          <a:blip r:embed="rId7" cstate="email">
            <a:alphaModFix/>
            <a:extLst>
              <a:ext uri="{28A0092B-C50C-407E-A947-70E740481C1C}">
                <a14:useLocalDpi xmlns:a14="http://schemas.microsoft.com/office/drawing/2010/main" val="0"/>
              </a:ext>
            </a:extLst>
          </a:blip>
          <a:srcRect l="6067" t="3630" b="2376"/>
          <a:stretch/>
        </p:blipFill>
        <p:spPr>
          <a:xfrm>
            <a:off x="20" y="10"/>
            <a:ext cx="9143980" cy="6857990"/>
          </a:xfrm>
          <a:prstGeom prst="rect">
            <a:avLst/>
          </a:prstGeom>
        </p:spPr>
      </p:pic>
      <p:sp>
        <p:nvSpPr>
          <p:cNvPr id="22" name="Rectangle 21">
            <a:extLst>
              <a:ext uri="{FF2B5EF4-FFF2-40B4-BE49-F238E27FC236}">
                <a16:creationId xmlns:a16="http://schemas.microsoft.com/office/drawing/2014/main" id="{4F571EA7-BDC6-4E6F-A47A-B5D39E5E7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514987" y="0"/>
            <a:ext cx="58277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618948" y="295728"/>
            <a:ext cx="4918441" cy="767688"/>
          </a:xfrm>
        </p:spPr>
        <p:txBody>
          <a:bodyPr vert="horz" lIns="91440" tIns="45720" rIns="91440" bIns="45720" rtlCol="0" anchor="b">
            <a:normAutofit/>
          </a:bodyPr>
          <a:lstStyle/>
          <a:p>
            <a:pPr defTabSz="457200"/>
            <a:r>
              <a:rPr lang="en-US" sz="2400"/>
              <a:t>Le café</a:t>
            </a:r>
          </a:p>
        </p:txBody>
      </p:sp>
      <p:sp>
        <p:nvSpPr>
          <p:cNvPr id="24" name="Rectangle 23">
            <a:extLst>
              <a:ext uri="{FF2B5EF4-FFF2-40B4-BE49-F238E27FC236}">
                <a16:creationId xmlns:a16="http://schemas.microsoft.com/office/drawing/2014/main" id="{526152D8-615F-4A5A-886D-E14B136CD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514600" y="1295400"/>
            <a:ext cx="58293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2618949" y="1447800"/>
            <a:ext cx="4918440" cy="4800599"/>
          </a:xfrm>
        </p:spPr>
        <p:txBody>
          <a:bodyPr vert="horz" lIns="91440" tIns="45720" rIns="91440" bIns="45720" rtlCol="0" anchor="t">
            <a:normAutofit/>
          </a:bodyPr>
          <a:lstStyle/>
          <a:p>
            <a:pPr defTabSz="457200"/>
            <a:r>
              <a:rPr lang="en-US" sz="1600"/>
              <a:t>Le café biologique est produit sous les directives strictes de certification et est cultivé sans l'utilisation de pesticides ou d'engrais chimiques potentiellement nocifs</a:t>
            </a:r>
          </a:p>
          <a:p>
            <a:pPr lvl="2" defTabSz="457200"/>
            <a:r>
              <a:rPr lang="en-US" sz="1600"/>
              <a:t>Le café conventionnel est cultivé avec plus de pesticides que toute autre récolte</a:t>
            </a:r>
          </a:p>
          <a:p>
            <a:pPr defTabSz="457200"/>
            <a:r>
              <a:rPr lang="en-US" sz="1600"/>
              <a:t>Le café équitable est produit par petits producteurs de café qui appartiennent à des coopératives; garantir pour ces coopératives, un prix minimum</a:t>
            </a:r>
          </a:p>
        </p:txBody>
      </p:sp>
    </p:spTree>
    <p:extLst>
      <p:ext uri="{BB962C8B-B14F-4D97-AF65-F5344CB8AC3E}">
        <p14:creationId xmlns:p14="http://schemas.microsoft.com/office/powerpoint/2010/main" val="357165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4"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5"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6"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9"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001" y="629266"/>
            <a:ext cx="2497746" cy="1641986"/>
          </a:xfrm>
        </p:spPr>
        <p:txBody>
          <a:bodyPr vert="horz" lIns="91440" tIns="45720" rIns="91440" bIns="45720" rtlCol="0" anchor="t">
            <a:normAutofit/>
          </a:bodyPr>
          <a:lstStyle/>
          <a:p>
            <a:pPr defTabSz="457200">
              <a:lnSpc>
                <a:spcPct val="90000"/>
              </a:lnSpc>
            </a:pPr>
            <a:r>
              <a:rPr lang="en-US" sz="3600"/>
              <a:t>Le café et les droits humains</a:t>
            </a:r>
          </a:p>
        </p:txBody>
      </p:sp>
      <p:pic>
        <p:nvPicPr>
          <p:cNvPr id="5" name="Content Placeholder 4" descr="coffee_beans_of_the_world.jpg"/>
          <p:cNvPicPr>
            <a:picLocks noGrp="1" noChangeAspect="1"/>
          </p:cNvPicPr>
          <p:nvPr>
            <p:ph sz="half" idx="2"/>
          </p:nvPr>
        </p:nvPicPr>
        <p:blipFill rotWithShape="1">
          <a:blip r:embed="rId7" cstate="email">
            <a:extLst>
              <a:ext uri="{28A0092B-C50C-407E-A947-70E740481C1C}">
                <a14:useLocalDpi xmlns:a14="http://schemas.microsoft.com/office/drawing/2010/main" val="0"/>
              </a:ext>
            </a:extLst>
          </a:blip>
          <a:srcRect l="20265" r="24791" b="-2"/>
          <a:stretch/>
        </p:blipFill>
        <p:spPr>
          <a:xfrm>
            <a:off x="3476010" y="10"/>
            <a:ext cx="5670097" cy="6857990"/>
          </a:xfrm>
          <a:prstGeom prst="rect">
            <a:avLst/>
          </a:prstGeom>
        </p:spPr>
      </p:pic>
      <p:sp>
        <p:nvSpPr>
          <p:cNvPr id="30"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488001" y="2438400"/>
            <a:ext cx="2497746" cy="3809999"/>
          </a:xfrm>
        </p:spPr>
        <p:txBody>
          <a:bodyPr vert="horz" lIns="91440" tIns="45720" rIns="91440" bIns="45720" rtlCol="0">
            <a:normAutofit/>
          </a:bodyPr>
          <a:lstStyle/>
          <a:p>
            <a:pPr defTabSz="457200"/>
            <a:r>
              <a:rPr lang="en-US"/>
              <a:t>En général, les cueilleurs de café, les travailleurs migrants et les travailleurs agricoles sont les groupes les plus vulnérables impliquées dans la production de café</a:t>
            </a:r>
          </a:p>
          <a:p>
            <a:pPr defTabSz="457200"/>
            <a:endParaRPr lang="en-US"/>
          </a:p>
        </p:txBody>
      </p:sp>
    </p:spTree>
    <p:extLst>
      <p:ext uri="{BB962C8B-B14F-4D97-AF65-F5344CB8AC3E}">
        <p14:creationId xmlns:p14="http://schemas.microsoft.com/office/powerpoint/2010/main" val="112276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8001" y="629266"/>
            <a:ext cx="2497746" cy="1641986"/>
          </a:xfrm>
        </p:spPr>
        <p:txBody>
          <a:bodyPr vert="horz" lIns="91440" tIns="45720" rIns="91440" bIns="45720" rtlCol="0" anchor="t">
            <a:normAutofit/>
          </a:bodyPr>
          <a:lstStyle/>
          <a:p>
            <a:pPr defTabSz="457200"/>
            <a:r>
              <a:rPr lang="en-US"/>
              <a:t>Les abris</a:t>
            </a:r>
          </a:p>
        </p:txBody>
      </p:sp>
      <p:pic>
        <p:nvPicPr>
          <p:cNvPr id="5" name="Content Placeholder 4" descr="img_1174.jpeg"/>
          <p:cNvPicPr>
            <a:picLocks noGrp="1" noChangeAspect="1"/>
          </p:cNvPicPr>
          <p:nvPr>
            <p:ph sz="half" idx="2"/>
          </p:nvPr>
        </p:nvPicPr>
        <p:blipFill rotWithShape="1">
          <a:blip r:embed="rId7" cstate="email">
            <a:extLst>
              <a:ext uri="{28A0092B-C50C-407E-A947-70E740481C1C}">
                <a14:useLocalDpi xmlns:a14="http://schemas.microsoft.com/office/drawing/2010/main" val="0"/>
              </a:ext>
            </a:extLst>
          </a:blip>
          <a:srcRect t="2851" r="1" b="6790"/>
          <a:stretch/>
        </p:blipFill>
        <p:spPr>
          <a:xfrm>
            <a:off x="3476010" y="10"/>
            <a:ext cx="5670097"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488001" y="1600200"/>
            <a:ext cx="2497746" cy="4648199"/>
          </a:xfrm>
        </p:spPr>
        <p:txBody>
          <a:bodyPr vert="horz" lIns="91440" tIns="45720" rIns="91440" bIns="45720" rtlCol="0">
            <a:normAutofit/>
          </a:bodyPr>
          <a:lstStyle/>
          <a:p>
            <a:pPr defTabSz="457200">
              <a:lnSpc>
                <a:spcPct val="90000"/>
              </a:lnSpc>
            </a:pPr>
            <a:r>
              <a:rPr lang="en-US" sz="1500" dirty="0"/>
              <a:t>Les </a:t>
            </a:r>
            <a:r>
              <a:rPr lang="en-US" sz="1500" dirty="0" err="1"/>
              <a:t>travailleurs</a:t>
            </a:r>
            <a:r>
              <a:rPr lang="en-US" sz="1500" dirty="0"/>
              <a:t> migrants </a:t>
            </a:r>
            <a:r>
              <a:rPr lang="en-US" sz="1500" dirty="0" err="1"/>
              <a:t>sont</a:t>
            </a:r>
            <a:r>
              <a:rPr lang="en-US" sz="1500" dirty="0"/>
              <a:t> </a:t>
            </a:r>
            <a:r>
              <a:rPr lang="en-US" sz="1500" dirty="0" err="1"/>
              <a:t>confrontés</a:t>
            </a:r>
            <a:r>
              <a:rPr lang="en-US" sz="1500" dirty="0"/>
              <a:t> </a:t>
            </a:r>
            <a:r>
              <a:rPr lang="en-US" sz="1500" dirty="0" err="1"/>
              <a:t>à</a:t>
            </a:r>
            <a:r>
              <a:rPr lang="en-US" sz="1500" dirty="0"/>
              <a:t> des conditions de </a:t>
            </a:r>
            <a:r>
              <a:rPr lang="en-US" sz="1500" dirty="0" err="1"/>
              <a:t>logement</a:t>
            </a:r>
            <a:r>
              <a:rPr lang="en-US" sz="1500" dirty="0"/>
              <a:t> </a:t>
            </a:r>
            <a:r>
              <a:rPr lang="en-US" sz="1500" dirty="0" err="1"/>
              <a:t>précaires</a:t>
            </a:r>
            <a:r>
              <a:rPr lang="en-US" sz="1500" dirty="0"/>
              <a:t> </a:t>
            </a:r>
            <a:r>
              <a:rPr lang="en-US" sz="1500" dirty="0" err="1"/>
              <a:t>quand</a:t>
            </a:r>
            <a:r>
              <a:rPr lang="en-US" sz="1500" dirty="0"/>
              <a:t> </a:t>
            </a:r>
            <a:r>
              <a:rPr lang="en-US" sz="1500" dirty="0" err="1"/>
              <a:t>ils</a:t>
            </a:r>
            <a:r>
              <a:rPr lang="en-US" sz="1500" dirty="0"/>
              <a:t> </a:t>
            </a:r>
            <a:r>
              <a:rPr lang="en-US" sz="1500" dirty="0" err="1"/>
              <a:t>vivent</a:t>
            </a:r>
            <a:r>
              <a:rPr lang="en-US" sz="1500" dirty="0"/>
              <a:t> </a:t>
            </a:r>
            <a:r>
              <a:rPr lang="en-US" sz="1500" dirty="0" err="1"/>
              <a:t>dans</a:t>
            </a:r>
            <a:r>
              <a:rPr lang="en-US" sz="1500" dirty="0"/>
              <a:t> des </a:t>
            </a:r>
            <a:r>
              <a:rPr lang="en-US" sz="1500" dirty="0" err="1"/>
              <a:t>fermes</a:t>
            </a:r>
            <a:r>
              <a:rPr lang="en-US" sz="1500" dirty="0"/>
              <a:t> de café avec </a:t>
            </a:r>
            <a:r>
              <a:rPr lang="en-US" sz="1500" dirty="0" err="1"/>
              <a:t>leurs</a:t>
            </a:r>
            <a:r>
              <a:rPr lang="en-US" sz="1500" dirty="0"/>
              <a:t> </a:t>
            </a:r>
            <a:r>
              <a:rPr lang="en-US" sz="1500" dirty="0" err="1"/>
              <a:t>familles</a:t>
            </a:r>
            <a:r>
              <a:rPr lang="en-US" sz="1500" dirty="0"/>
              <a:t> pendant la </a:t>
            </a:r>
            <a:r>
              <a:rPr lang="en-US" sz="1500" dirty="0" err="1"/>
              <a:t>récolte</a:t>
            </a:r>
            <a:r>
              <a:rPr lang="en-US" sz="1500" dirty="0"/>
              <a:t>. Il y a beaucoup de grands </a:t>
            </a:r>
            <a:r>
              <a:rPr lang="en-US" sz="1500" dirty="0" err="1"/>
              <a:t>entrepôts</a:t>
            </a:r>
            <a:r>
              <a:rPr lang="en-US" sz="1500" dirty="0"/>
              <a:t> </a:t>
            </a:r>
            <a:r>
              <a:rPr lang="en-US" sz="1500" dirty="0" err="1"/>
              <a:t>où</a:t>
            </a:r>
            <a:r>
              <a:rPr lang="en-US" sz="1500" dirty="0"/>
              <a:t> 40 </a:t>
            </a:r>
            <a:r>
              <a:rPr lang="en-US" sz="1500" dirty="0" err="1"/>
              <a:t>à</a:t>
            </a:r>
            <a:r>
              <a:rPr lang="en-US" sz="1500" dirty="0"/>
              <a:t> 60 </a:t>
            </a:r>
            <a:r>
              <a:rPr lang="en-US" sz="1500" dirty="0" err="1"/>
              <a:t>ouvriers</a:t>
            </a:r>
            <a:r>
              <a:rPr lang="en-US" sz="1500" dirty="0"/>
              <a:t> </a:t>
            </a:r>
            <a:r>
              <a:rPr lang="en-US" sz="1500" dirty="0" err="1"/>
              <a:t>agricoles</a:t>
            </a:r>
            <a:r>
              <a:rPr lang="en-US" sz="1500" dirty="0"/>
              <a:t> et </a:t>
            </a:r>
            <a:r>
              <a:rPr lang="en-US" sz="1500" dirty="0" err="1"/>
              <a:t>leurs</a:t>
            </a:r>
            <a:r>
              <a:rPr lang="en-US" sz="1500" dirty="0"/>
              <a:t> </a:t>
            </a:r>
            <a:r>
              <a:rPr lang="en-US" sz="1500" dirty="0" err="1"/>
              <a:t>familles</a:t>
            </a:r>
            <a:r>
              <a:rPr lang="en-US" sz="1500" dirty="0"/>
              <a:t> </a:t>
            </a:r>
            <a:r>
              <a:rPr lang="en-US" sz="1500" dirty="0" err="1"/>
              <a:t>vivent</a:t>
            </a:r>
            <a:r>
              <a:rPr lang="en-US" sz="1500" dirty="0"/>
              <a:t> avec </a:t>
            </a:r>
            <a:r>
              <a:rPr lang="en-US" sz="1500" dirty="0" err="1"/>
              <a:t>peu</a:t>
            </a:r>
            <a:r>
              <a:rPr lang="en-US" sz="1500" dirty="0"/>
              <a:t> </a:t>
            </a:r>
            <a:r>
              <a:rPr lang="en-US" sz="1500" dirty="0" err="1"/>
              <a:t>d'accès</a:t>
            </a:r>
            <a:r>
              <a:rPr lang="en-US" sz="1500" dirty="0"/>
              <a:t> </a:t>
            </a:r>
            <a:r>
              <a:rPr lang="en-US" sz="1500" dirty="0" err="1"/>
              <a:t>à</a:t>
            </a:r>
            <a:r>
              <a:rPr lang="en-US" sz="1500" dirty="0"/>
              <a:t> des </a:t>
            </a:r>
            <a:r>
              <a:rPr lang="en-US" sz="1500" dirty="0" err="1"/>
              <a:t>matelas</a:t>
            </a:r>
            <a:r>
              <a:rPr lang="en-US" sz="1500" dirty="0"/>
              <a:t>, des couvertures, la vie </a:t>
            </a:r>
            <a:r>
              <a:rPr lang="en-US" sz="1500" dirty="0" err="1"/>
              <a:t>privée</a:t>
            </a:r>
            <a:r>
              <a:rPr lang="en-US" sz="1500" dirty="0"/>
              <a:t> </a:t>
            </a:r>
            <a:r>
              <a:rPr lang="en-US" sz="1500" dirty="0" err="1"/>
              <a:t>ou</a:t>
            </a:r>
            <a:r>
              <a:rPr lang="en-US" sz="1500" dirty="0"/>
              <a:t> </a:t>
            </a:r>
            <a:r>
              <a:rPr lang="en-US" sz="1500" dirty="0" err="1"/>
              <a:t>à</a:t>
            </a:r>
            <a:r>
              <a:rPr lang="en-US" sz="1500" dirty="0"/>
              <a:t> la </a:t>
            </a:r>
            <a:r>
              <a:rPr lang="en-US" sz="1500" dirty="0" err="1"/>
              <a:t>sécurité</a:t>
            </a:r>
            <a:r>
              <a:rPr lang="en-US" sz="1500" dirty="0"/>
              <a:t>.</a:t>
            </a:r>
          </a:p>
        </p:txBody>
      </p:sp>
    </p:spTree>
    <p:extLst>
      <p:ext uri="{BB962C8B-B14F-4D97-AF65-F5344CB8AC3E}">
        <p14:creationId xmlns:p14="http://schemas.microsoft.com/office/powerpoint/2010/main" val="4242087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770</Words>
  <Application>Microsoft Macintosh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Calibri</vt:lpstr>
      <vt:lpstr>Century Gothic</vt:lpstr>
      <vt:lpstr>Wingdings 3</vt:lpstr>
      <vt:lpstr>Ion</vt:lpstr>
      <vt:lpstr>Comment nos choix influencent les autres</vt:lpstr>
      <vt:lpstr>Le coltan</vt:lpstr>
      <vt:lpstr>Le coltan et les droits humains</vt:lpstr>
      <vt:lpstr>Le coltan et les droits humains</vt:lpstr>
      <vt:lpstr>Le coltan – Quoi faire?</vt:lpstr>
      <vt:lpstr>Le café</vt:lpstr>
      <vt:lpstr>Le café</vt:lpstr>
      <vt:lpstr>Le café et les droits humains</vt:lpstr>
      <vt:lpstr>Les abris</vt:lpstr>
      <vt:lpstr>Les conditions de travail</vt:lpstr>
      <vt:lpstr>Les salaires</vt:lpstr>
      <vt:lpstr>Les enfants</vt:lpstr>
      <vt:lpstr>Quoi faire?</vt:lpstr>
      <vt:lpstr>Les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nos choix influencent les autres</dc:title>
  <dc:creator>Jennifer Machutchon</dc:creator>
  <cp:lastModifiedBy>Jennifer Machutchon</cp:lastModifiedBy>
  <cp:revision>2</cp:revision>
  <dcterms:created xsi:type="dcterms:W3CDTF">2019-01-06T19:04:08Z</dcterms:created>
  <dcterms:modified xsi:type="dcterms:W3CDTF">2019-01-06T19:05:23Z</dcterms:modified>
</cp:coreProperties>
</file>