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62" r:id="rId6"/>
    <p:sldId id="265" r:id="rId7"/>
    <p:sldId id="261" r:id="rId8"/>
    <p:sldId id="263" r:id="rId9"/>
    <p:sldId id="260" r:id="rId10"/>
    <p:sldId id="266" r:id="rId11"/>
    <p:sldId id="259" r:id="rId12"/>
    <p:sldId id="264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>
      <p:cViewPr varScale="1">
        <p:scale>
          <a:sx n="87" d="100"/>
          <a:sy n="87" d="100"/>
        </p:scale>
        <p:origin x="18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275-C9CE-41A9-B7D6-144EE5BDC3D2}" type="datetimeFigureOut">
              <a:rPr lang="en-CA" smtClean="0"/>
              <a:t>2019-09-08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07AE-E5F8-4889-A7ED-C5FEFA8F68C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275-C9CE-41A9-B7D6-144EE5BDC3D2}" type="datetimeFigureOut">
              <a:rPr lang="en-CA" smtClean="0"/>
              <a:t>2019-09-08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07AE-E5F8-4889-A7ED-C5FEFA8F68C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275-C9CE-41A9-B7D6-144EE5BDC3D2}" type="datetimeFigureOut">
              <a:rPr lang="en-CA" smtClean="0"/>
              <a:t>2019-09-08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07AE-E5F8-4889-A7ED-C5FEFA8F68C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275-C9CE-41A9-B7D6-144EE5BDC3D2}" type="datetimeFigureOut">
              <a:rPr lang="en-CA" smtClean="0"/>
              <a:t>2019-09-08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07AE-E5F8-4889-A7ED-C5FEFA8F68C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275-C9CE-41A9-B7D6-144EE5BDC3D2}" type="datetimeFigureOut">
              <a:rPr lang="en-CA" smtClean="0"/>
              <a:t>2019-09-08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07AE-E5F8-4889-A7ED-C5FEFA8F68C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275-C9CE-41A9-B7D6-144EE5BDC3D2}" type="datetimeFigureOut">
              <a:rPr lang="en-CA" smtClean="0"/>
              <a:t>2019-09-08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07AE-E5F8-4889-A7ED-C5FEFA8F68C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275-C9CE-41A9-B7D6-144EE5BDC3D2}" type="datetimeFigureOut">
              <a:rPr lang="en-CA" smtClean="0"/>
              <a:t>2019-09-08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07AE-E5F8-4889-A7ED-C5FEFA8F68C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275-C9CE-41A9-B7D6-144EE5BDC3D2}" type="datetimeFigureOut">
              <a:rPr lang="en-CA" smtClean="0"/>
              <a:t>2019-09-08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07AE-E5F8-4889-A7ED-C5FEFA8F68C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275-C9CE-41A9-B7D6-144EE5BDC3D2}" type="datetimeFigureOut">
              <a:rPr lang="en-CA" smtClean="0"/>
              <a:t>2019-09-08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07AE-E5F8-4889-A7ED-C5FEFA8F68C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275-C9CE-41A9-B7D6-144EE5BDC3D2}" type="datetimeFigureOut">
              <a:rPr lang="en-CA" smtClean="0"/>
              <a:t>2019-09-08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07AE-E5F8-4889-A7ED-C5FEFA8F68C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B275-C9CE-41A9-B7D6-144EE5BDC3D2}" type="datetimeFigureOut">
              <a:rPr lang="en-CA" smtClean="0"/>
              <a:t>2019-09-08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07AE-E5F8-4889-A7ED-C5FEFA8F68CF}" type="slidenum">
              <a:rPr lang="en-CA" smtClean="0"/>
              <a:t>‹#›</a:t>
            </a:fld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D3AB275-C9CE-41A9-B7D6-144EE5BDC3D2}" type="datetimeFigureOut">
              <a:rPr lang="en-CA" smtClean="0"/>
              <a:t>2019-09-08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A7707AE-E5F8-4889-A7ED-C5FEFA8F68CF}" type="slidenum">
              <a:rPr lang="en-CA" smtClean="0"/>
              <a:t>‹#›</a:t>
            </a:fld>
            <a:endParaRPr lang="en-CA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68B1F-B22C-7A47-BCD7-586F246B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Les grandes découvertes scientifiques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3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3557-A05D-4742-B2F2-27513857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" y="675724"/>
            <a:ext cx="8424935" cy="924475"/>
          </a:xfrm>
        </p:spPr>
        <p:txBody>
          <a:bodyPr/>
          <a:lstStyle/>
          <a:p>
            <a:r>
              <a:rPr lang="fr-CA" dirty="0"/>
              <a:t>1879: Walther Flemming (l’</a:t>
            </a:r>
            <a:r>
              <a:rPr lang="fr-CA" dirty="0" err="1"/>
              <a:t>Allegmagne</a:t>
            </a:r>
            <a:r>
              <a:rPr lang="fr-CA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8A025-252F-0D41-9B01-54B9827FBA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fr-CA" sz="2100" dirty="0"/>
              <a:t>Flemming a découvert la division cellulaire. </a:t>
            </a:r>
          </a:p>
          <a:p>
            <a:r>
              <a:rPr lang="fr-CA" sz="2100" dirty="0"/>
              <a:t>On utilise encore les termes qu’il a créé pour décrire les étapes de la division cellulaire [prophase, </a:t>
            </a:r>
            <a:r>
              <a:rPr lang="fr-CA" sz="2100" dirty="0" err="1"/>
              <a:t>metaphase</a:t>
            </a:r>
            <a:r>
              <a:rPr lang="fr-CA" sz="2100" dirty="0"/>
              <a:t>, anaphase] aujourd’hui</a:t>
            </a:r>
            <a:endParaRPr lang="en-CA" sz="2100" dirty="0"/>
          </a:p>
          <a:p>
            <a:endParaRPr lang="en-US" sz="21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59FDC9-3427-ED44-A1EB-205D833AB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2178050"/>
            <a:ext cx="2451100" cy="3314700"/>
          </a:xfrm>
        </p:spPr>
      </p:pic>
    </p:spTree>
    <p:extLst>
      <p:ext uri="{BB962C8B-B14F-4D97-AF65-F5344CB8AC3E}">
        <p14:creationId xmlns:p14="http://schemas.microsoft.com/office/powerpoint/2010/main" val="45490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1938:		</a:t>
            </a:r>
          </a:p>
          <a:p>
            <a:r>
              <a:rPr lang="en-CA" sz="2800" dirty="0"/>
              <a:t>				    et</a:t>
            </a:r>
            <a:endParaRPr lang="fr-CA" sz="2800" dirty="0"/>
          </a:p>
          <a:p>
            <a:endParaRPr lang="fr-CA" sz="2800" dirty="0"/>
          </a:p>
          <a:p>
            <a:endParaRPr lang="fr-CA" sz="2800" dirty="0"/>
          </a:p>
          <a:p>
            <a:pPr algn="ctr"/>
            <a:r>
              <a:rPr lang="fr-CA" sz="2800" dirty="0"/>
              <a:t>(Canada)</a:t>
            </a:r>
          </a:p>
          <a:p>
            <a:pPr algn="ctr"/>
            <a:endParaRPr lang="fr-CA" sz="2800" dirty="0"/>
          </a:p>
        </p:txBody>
      </p:sp>
      <p:sp>
        <p:nvSpPr>
          <p:cNvPr id="3" name="Rectangle 2"/>
          <p:cNvSpPr/>
          <p:nvPr/>
        </p:nvSpPr>
        <p:spPr>
          <a:xfrm>
            <a:off x="1475656" y="147151"/>
            <a:ext cx="16872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sz="2800" dirty="0">
                <a:solidFill>
                  <a:prstClr val="white"/>
                </a:solidFill>
              </a:rPr>
              <a:t>James </a:t>
            </a:r>
            <a:r>
              <a:rPr lang="fr-CA" sz="2800" dirty="0" err="1">
                <a:solidFill>
                  <a:prstClr val="white"/>
                </a:solidFill>
              </a:rPr>
              <a:t>Hillier</a:t>
            </a:r>
            <a:r>
              <a:rPr lang="fr-CA" sz="28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84440" y="178147"/>
            <a:ext cx="1617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prstClr val="white"/>
                </a:solidFill>
              </a:rPr>
              <a:t>Albert </a:t>
            </a:r>
            <a:r>
              <a:rPr lang="fr-CA" sz="2800" dirty="0" err="1">
                <a:solidFill>
                  <a:prstClr val="white"/>
                </a:solidFill>
              </a:rPr>
              <a:t>Prebus</a:t>
            </a:r>
            <a:r>
              <a:rPr lang="fr-CA" sz="2800" dirty="0">
                <a:solidFill>
                  <a:prstClr val="white"/>
                </a:solidFill>
              </a:rPr>
              <a:t> </a:t>
            </a:r>
            <a:endParaRPr lang="fr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52" y="178147"/>
            <a:ext cx="1149802" cy="155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03" y="174642"/>
            <a:ext cx="1302872" cy="139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82340"/>
            <a:ext cx="1858963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1019" y="2924944"/>
            <a:ext cx="348342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sz="2800" dirty="0">
                <a:solidFill>
                  <a:prstClr val="white"/>
                </a:solidFill>
              </a:rPr>
              <a:t>•	Mettent au point le premier microscope électronique pouvant grossir une image 7000 fois</a:t>
            </a:r>
          </a:p>
        </p:txBody>
      </p:sp>
    </p:spTree>
    <p:extLst>
      <p:ext uri="{BB962C8B-B14F-4D97-AF65-F5344CB8AC3E}">
        <p14:creationId xmlns:p14="http://schemas.microsoft.com/office/powerpoint/2010/main" val="214772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31683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Les microscopes électroniques d’aujourd’hui grossiront jusqu’à 500 000 fois l’image des cellules pour permettre de voire les molécules qui constituent toute matière vivante</a:t>
            </a:r>
            <a:r>
              <a:rPr lang="fr-CA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1297"/>
            <a:ext cx="4392488" cy="640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7A5DCB-8445-3944-9720-2E74A5CC8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59392"/>
            <a:ext cx="7941325" cy="1062644"/>
          </a:xfrm>
        </p:spPr>
        <p:txBody>
          <a:bodyPr anchor="b">
            <a:normAutofit/>
          </a:bodyPr>
          <a:lstStyle/>
          <a:p>
            <a:r>
              <a:rPr lang="fr-CA" sz="4100" b="1" dirty="0"/>
              <a:t>La théorie cellulaire</a:t>
            </a:r>
          </a:p>
        </p:txBody>
      </p:sp>
      <p:pic>
        <p:nvPicPr>
          <p:cNvPr id="11" name="Graphic 10" descr="Skeleton">
            <a:extLst>
              <a:ext uri="{FF2B5EF4-FFF2-40B4-BE49-F238E27FC236}">
                <a16:creationId xmlns:a16="http://schemas.microsoft.com/office/drawing/2014/main" id="{DA8AE887-63DA-4284-8607-BF7F94C7A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293" y="2348880"/>
            <a:ext cx="2987084" cy="2987084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3612FA-D483-B443-B084-376ACE027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515" y="1700808"/>
            <a:ext cx="4671909" cy="4197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La cellule est :</a:t>
            </a:r>
          </a:p>
          <a:p>
            <a:pPr>
              <a:buFont typeface="Symbol"/>
              <a:buChar char="·"/>
            </a:pP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 	une unité vivante.</a:t>
            </a:r>
          </a:p>
          <a:p>
            <a:pPr>
              <a:buFont typeface="Symbol"/>
              <a:buChar char="·"/>
            </a:pP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 	la base de la vie. </a:t>
            </a:r>
          </a:p>
          <a:p>
            <a:pPr>
              <a:buFont typeface="Symbol"/>
              <a:buChar char="·"/>
            </a:pP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 	la base de structure et fonction de tout les organismes.</a:t>
            </a:r>
          </a:p>
          <a:p>
            <a:endParaRPr lang="fr-CA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Symbol"/>
              <a:buChar char="·"/>
            </a:pPr>
            <a:r>
              <a:rPr lang="fr-CA" sz="2100" dirty="0">
                <a:latin typeface="Calibri" panose="020F0502020204030204" pitchFamily="34" charset="0"/>
                <a:cs typeface="Calibri" panose="020F0502020204030204" pitchFamily="34" charset="0"/>
              </a:rPr>
              <a:t> Les activités d'un organisme dépend de l'ensemble des activités de ses cellules. (volontaire, involontaire, vitesse, etc.).</a:t>
            </a:r>
          </a:p>
          <a:p>
            <a:pPr>
              <a:buFont typeface="Symbol"/>
              <a:buChar char="·"/>
            </a:pPr>
            <a:r>
              <a:rPr lang="fr-FR" sz="2100" dirty="0">
                <a:latin typeface="Calibri" panose="020F0502020204030204" pitchFamily="34" charset="0"/>
                <a:cs typeface="Calibri" panose="020F0502020204030204" pitchFamily="34" charset="0"/>
              </a:rPr>
              <a:t> La cellule renferme l'information sous forme d'ADN nécessaire à son fonctionnement et à sa reproduction. </a:t>
            </a:r>
            <a:endParaRPr lang="fr-CA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0069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6F3D6D-C9BF-C245-BADB-D99BB17E3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14" y="687479"/>
            <a:ext cx="7979773" cy="1540463"/>
          </a:xfrm>
        </p:spPr>
        <p:txBody>
          <a:bodyPr>
            <a:noAutofit/>
          </a:bodyPr>
          <a:lstStyle/>
          <a:p>
            <a:pPr algn="ctr"/>
            <a:r>
              <a:rPr lang="fr-CA" sz="3500" b="1" dirty="0"/>
              <a:t>Les principes fondamentaux de la théorie cellulaire</a:t>
            </a:r>
            <a:endParaRPr lang="en-US" sz="35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EEBC94-47D5-1148-B13D-B96CD8572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4297401"/>
          </a:xfrm>
        </p:spPr>
        <p:txBody>
          <a:bodyPr anchor="ctr">
            <a:normAutofit/>
          </a:bodyPr>
          <a:lstStyle/>
          <a:p>
            <a:pPr marL="457200" indent="-457200">
              <a:buAutoNum type="arabicParenR"/>
            </a:pP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Tous les êtres vivants sont constitués d'une ou plusieurs cellules.</a:t>
            </a:r>
            <a:b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cellule est l’unité de base de la vie</a:t>
            </a:r>
            <a:b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Toute cellule provient d’une autre cellule</a:t>
            </a:r>
          </a:p>
          <a:p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phic 9" descr="Skeleton">
            <a:extLst>
              <a:ext uri="{FF2B5EF4-FFF2-40B4-BE49-F238E27FC236}">
                <a16:creationId xmlns:a16="http://schemas.microsoft.com/office/drawing/2014/main" id="{4BEAB5E3-5BA0-7B49-8459-7E8190577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514" y="2467855"/>
            <a:ext cx="3308402" cy="33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703445"/>
            <a:ext cx="1074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dirty="0">
                <a:latin typeface="Comic Sans MS"/>
                <a:ea typeface="Calibri"/>
                <a:cs typeface="Comic Sans MS"/>
              </a:rPr>
              <a:t>1595</a:t>
            </a:r>
            <a:r>
              <a:rPr lang="fr-CA" dirty="0">
                <a:solidFill>
                  <a:srgbClr val="000000"/>
                </a:solidFill>
                <a:latin typeface="Comic Sans MS"/>
                <a:ea typeface="Calibri"/>
                <a:cs typeface="Comic Sans MS"/>
              </a:rPr>
              <a:t>: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1808694" y="1693303"/>
            <a:ext cx="649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dirty="0">
                <a:latin typeface="Comic Sans MS"/>
                <a:ea typeface="Calibri"/>
                <a:cs typeface="Comic Sans MS"/>
              </a:rPr>
              <a:t>Hans et </a:t>
            </a:r>
            <a:r>
              <a:rPr lang="fr-CA" sz="2800" dirty="0" err="1">
                <a:latin typeface="Comic Sans MS"/>
                <a:ea typeface="Calibri"/>
                <a:cs typeface="Comic Sans MS"/>
              </a:rPr>
              <a:t>Zacharias</a:t>
            </a:r>
            <a:r>
              <a:rPr lang="fr-CA" sz="2800" dirty="0">
                <a:latin typeface="Comic Sans MS"/>
                <a:ea typeface="Calibri"/>
                <a:cs typeface="Comic Sans MS"/>
              </a:rPr>
              <a:t> Janssen (Hollande)</a:t>
            </a:r>
            <a:endParaRPr lang="fr-CA" sz="2800" dirty="0"/>
          </a:p>
        </p:txBody>
      </p:sp>
      <p:sp>
        <p:nvSpPr>
          <p:cNvPr id="5" name="Rectangle 4"/>
          <p:cNvSpPr/>
          <p:nvPr/>
        </p:nvSpPr>
        <p:spPr>
          <a:xfrm>
            <a:off x="755663" y="5013176"/>
            <a:ext cx="7706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sz="2400" dirty="0"/>
              <a:t>Le premier microscope à deux lentilles qui grossit de trois à dix fois une image.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93" y="2312066"/>
            <a:ext cx="1842543" cy="246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3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404664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/>
              <a:t>On appelle les premiers microscopes des </a:t>
            </a:r>
          </a:p>
          <a:p>
            <a:pPr algn="ctr"/>
            <a:endParaRPr lang="fr-CA" sz="2800" dirty="0"/>
          </a:p>
          <a:p>
            <a:pPr algn="ctr"/>
            <a:r>
              <a:rPr lang="fr-CA" sz="2800" dirty="0"/>
              <a:t>« </a:t>
            </a:r>
            <a:r>
              <a:rPr lang="fr-CA" sz="2800" i="1" u="sng" dirty="0"/>
              <a:t>lentilles à puces</a:t>
            </a:r>
            <a:r>
              <a:rPr lang="fr-CA" sz="2800" dirty="0"/>
              <a:t> » </a:t>
            </a:r>
          </a:p>
          <a:p>
            <a:pPr algn="ctr"/>
            <a:endParaRPr lang="fr-CA" sz="2800" dirty="0"/>
          </a:p>
          <a:p>
            <a:pPr algn="ctr"/>
            <a:r>
              <a:rPr lang="fr-CA" sz="2800" dirty="0"/>
              <a:t>parce qu’ils permettent de mieux observer des créatures et des objets minuscules déjà connus</a:t>
            </a: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63229"/>
            <a:ext cx="4608512" cy="271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77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739" y="881621"/>
            <a:ext cx="8352928" cy="55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CA" sz="2800" dirty="0">
                <a:latin typeface="Comic Sans MS"/>
                <a:ea typeface="Calibri"/>
                <a:cs typeface="Comic Sans MS"/>
              </a:rPr>
              <a:t>1673:	Anton van Leeuwenhoek (Hollande)</a:t>
            </a:r>
            <a:endParaRPr lang="fr-CA" sz="2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7784"/>
            <a:ext cx="1368351" cy="183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12937" y="4077072"/>
            <a:ext cx="675057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/>
              <a:buChar char=""/>
            </a:pPr>
            <a:r>
              <a:rPr lang="fr-CA" sz="2800" dirty="0">
                <a:solidFill>
                  <a:prstClr val="white"/>
                </a:solidFill>
                <a:latin typeface="Comic Sans MS"/>
                <a:ea typeface="Calibri"/>
                <a:cs typeface="Comic Sans MS"/>
              </a:rPr>
              <a:t>Il est le premier à décrire les organismes vivants unicellulaires et les globules de sang humain.</a:t>
            </a:r>
            <a:endParaRPr lang="fr-CA" sz="28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037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548680"/>
            <a:ext cx="655272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fr-CA" sz="2800" dirty="0">
                <a:latin typeface="Comic Sans MS"/>
                <a:ea typeface="Calibri"/>
                <a:cs typeface="Comic Sans MS"/>
              </a:rPr>
              <a:t>Il réussit à fabriquer le premier microscope pouvant grossir les objets 300 fois.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fr-CA" sz="2800" dirty="0">
                <a:latin typeface="Comic Sans MS"/>
                <a:ea typeface="Calibri"/>
                <a:cs typeface="Comic Sans MS"/>
              </a:rPr>
              <a:t>Il observe une foule de détails minuscules. </a:t>
            </a:r>
            <a:endParaRPr lang="fr-CA" sz="28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35733"/>
            <a:ext cx="2197621" cy="366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35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62880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dirty="0">
                <a:latin typeface="Comic Sans MS" pitchFamily="66" charset="0"/>
              </a:rPr>
              <a:t>Développe le premier microscope </a:t>
            </a:r>
            <a:r>
              <a:rPr lang="fr-CA" sz="2800" dirty="0" err="1">
                <a:latin typeface="Comic Sans MS" pitchFamily="66" charset="0"/>
              </a:rPr>
              <a:t>possèdant</a:t>
            </a:r>
            <a:r>
              <a:rPr lang="fr-CA" sz="2800" dirty="0">
                <a:latin typeface="Comic Sans MS" pitchFamily="66" charset="0"/>
              </a:rPr>
              <a:t>  une base avec lumière.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711200" y="418197"/>
            <a:ext cx="7677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sz="2800" b="1" dirty="0">
                <a:solidFill>
                  <a:prstClr val="white"/>
                </a:solidFill>
                <a:latin typeface="Comic Sans MS" pitchFamily="66" charset="0"/>
              </a:rPr>
              <a:t>1700 	John Marshall		Angleterre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35" y="2614302"/>
            <a:ext cx="1800200" cy="39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6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690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1833:	Robert Brown (Angleterre)</a:t>
            </a:r>
          </a:p>
          <a:p>
            <a:r>
              <a:rPr lang="fr-CA" sz="2800" dirty="0"/>
              <a:t>•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357301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A" sz="2800" dirty="0">
                <a:solidFill>
                  <a:prstClr val="white"/>
                </a:solidFill>
              </a:rPr>
              <a:t>	Brown découvre le noyau de la cellule.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514" y="1124744"/>
            <a:ext cx="1464940" cy="221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514" y="4437112"/>
            <a:ext cx="22383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50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6633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1839:		Matthias Schleiden </a:t>
            </a:r>
          </a:p>
          <a:p>
            <a:endParaRPr lang="en-CA" sz="2800" dirty="0"/>
          </a:p>
          <a:p>
            <a:r>
              <a:rPr lang="fr-CA" sz="2800" dirty="0" err="1"/>
              <a:t>Theodor</a:t>
            </a:r>
            <a:r>
              <a:rPr lang="fr-CA" sz="2800" dirty="0"/>
              <a:t> Schwann (Allemagne)</a:t>
            </a:r>
          </a:p>
          <a:p>
            <a:endParaRPr lang="en-CA" sz="2800" dirty="0"/>
          </a:p>
          <a:p>
            <a:endParaRPr lang="en-CA" sz="2800" dirty="0"/>
          </a:p>
          <a:p>
            <a:endParaRPr lang="en-CA" sz="2800" dirty="0"/>
          </a:p>
          <a:p>
            <a:endParaRPr lang="fr-CA" sz="2800" dirty="0"/>
          </a:p>
          <a:p>
            <a:endParaRPr lang="fr-CA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fr-CA" sz="2800" dirty="0"/>
              <a:t>La base de la vie est la cellule.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CA" sz="2800" dirty="0"/>
              <a:t>Première hypothèse de la théorie cellulaire</a:t>
            </a:r>
          </a:p>
          <a:p>
            <a:pPr algn="ctr"/>
            <a:r>
              <a:rPr lang="fr-CA" sz="2800" dirty="0"/>
              <a:t> « tous les organismes sont faits de petites unités vivantes: les cellules ».</a:t>
            </a:r>
          </a:p>
          <a:p>
            <a:endParaRPr lang="fr-CA" sz="2800" dirty="0"/>
          </a:p>
          <a:p>
            <a:r>
              <a:rPr lang="fr-CA" sz="2800" dirty="0"/>
              <a:t>Ceci est la première évidence de la théorie cellulaire.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4041"/>
            <a:ext cx="1224136" cy="154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36784"/>
            <a:ext cx="1152128" cy="14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00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dirty="0"/>
              <a:t>1855:		Rudolph Virchow </a:t>
            </a:r>
          </a:p>
          <a:p>
            <a:pPr algn="ctr"/>
            <a:r>
              <a:rPr lang="fr-CA" sz="2800" dirty="0"/>
              <a:t>(un médecin allemand)</a:t>
            </a:r>
          </a:p>
          <a:p>
            <a:pPr algn="ctr"/>
            <a:endParaRPr lang="en-CA" sz="2800" dirty="0"/>
          </a:p>
          <a:p>
            <a:pPr algn="ctr"/>
            <a:endParaRPr lang="en-CA" sz="2800" dirty="0"/>
          </a:p>
          <a:p>
            <a:pPr algn="ctr"/>
            <a:endParaRPr lang="en-CA" sz="2800" dirty="0"/>
          </a:p>
          <a:p>
            <a:pPr algn="ctr"/>
            <a:endParaRPr lang="en-CA" sz="2800" dirty="0"/>
          </a:p>
          <a:p>
            <a:pPr algn="ctr"/>
            <a:endParaRPr lang="fr-CA" sz="2800" dirty="0"/>
          </a:p>
          <a:p>
            <a:r>
              <a:rPr lang="fr-CA" sz="2800" dirty="0"/>
              <a:t>•	Suggère que </a:t>
            </a:r>
          </a:p>
          <a:p>
            <a:endParaRPr lang="fr-CA" sz="2800" dirty="0"/>
          </a:p>
          <a:p>
            <a:pPr algn="ctr"/>
            <a:r>
              <a:rPr lang="fr-CA" sz="2800" b="1" dirty="0"/>
              <a:t>«toute cellule provient d'une autre cellule».</a:t>
            </a:r>
          </a:p>
          <a:p>
            <a:r>
              <a:rPr lang="fr-CA" sz="2800" dirty="0"/>
              <a:t>		</a:t>
            </a:r>
          </a:p>
          <a:p>
            <a:pPr algn="ctr"/>
            <a:r>
              <a:rPr lang="fr-CA" sz="2800" dirty="0"/>
              <a:t>C'est la seconde évidence de la théorie cellulaire.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11239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571968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{0774A40E-FCC2-ED4B-A09A-E4A7A81D35A7}tf10001119</Template>
  <TotalTime>676</TotalTime>
  <Words>207</Words>
  <Application>Microsoft Macintosh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Comic Sans MS</vt:lpstr>
      <vt:lpstr>Courier New</vt:lpstr>
      <vt:lpstr>Symbol</vt:lpstr>
      <vt:lpstr>Verdana</vt:lpstr>
      <vt:lpstr>Wingdings 2</vt:lpstr>
      <vt:lpstr>Autumn</vt:lpstr>
      <vt:lpstr>Les grandes découvertes scientifiques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1879: Walther Flemming (l’Allegmagne) </vt:lpstr>
      <vt:lpstr>PowerPoint Presentation</vt:lpstr>
      <vt:lpstr>PowerPoint Presentation</vt:lpstr>
      <vt:lpstr>La théorie cellulaire</vt:lpstr>
      <vt:lpstr>Les principes fondamentaux de la théorie cellulaire</vt:lpstr>
    </vt:vector>
  </TitlesOfParts>
  <Company>Winnipeg School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Winnipeg School Division</dc:creator>
  <cp:lastModifiedBy>Jennifer Machutchon</cp:lastModifiedBy>
  <cp:revision>24</cp:revision>
  <dcterms:created xsi:type="dcterms:W3CDTF">2012-09-26T16:49:13Z</dcterms:created>
  <dcterms:modified xsi:type="dcterms:W3CDTF">2019-09-08T17:41:42Z</dcterms:modified>
</cp:coreProperties>
</file>