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9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CA"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C012ACAE-9D30-674F-A230-276026AECB12}" type="datetimeFigureOut">
              <a:rPr lang="en-US" smtClean="0"/>
              <a:t>16-03-01</a:t>
            </a:fld>
            <a:endParaRPr lang="en-US"/>
          </a:p>
        </p:txBody>
      </p:sp>
      <p:sp>
        <p:nvSpPr>
          <p:cNvPr id="8" name="Slide Number Placeholder 7"/>
          <p:cNvSpPr>
            <a:spLocks noGrp="1"/>
          </p:cNvSpPr>
          <p:nvPr>
            <p:ph type="sldNum" sz="quarter" idx="11"/>
          </p:nvPr>
        </p:nvSpPr>
        <p:spPr/>
        <p:txBody>
          <a:bodyPr/>
          <a:lstStyle/>
          <a:p>
            <a:fld id="{01963BF9-65FA-6C4F-B858-69C406E3A67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12ACAE-9D30-674F-A230-276026AECB12}" type="datetimeFigureOut">
              <a:rPr lang="en-US" smtClean="0"/>
              <a:t>16-03-01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12ACAE-9D30-674F-A230-276026AECB12}" type="datetimeFigureOut">
              <a:rPr lang="en-US" smtClean="0"/>
              <a:t>16-03-01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012ACAE-9D30-674F-A230-276026AECB12}" type="datetimeFigureOut">
              <a:rPr lang="en-US" smtClean="0"/>
              <a:t>16-03-01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CA"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012ACAE-9D30-674F-A230-276026AECB12}" type="datetimeFigureOut">
              <a:rPr lang="en-US" smtClean="0"/>
              <a:t>16-03-01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12ACAE-9D30-674F-A230-276026AECB12}" type="datetimeFigureOut">
              <a:rPr lang="en-US" smtClean="0"/>
              <a:t>16-03-01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63BF9-65FA-6C4F-B858-69C406E3A67B}"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CA"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C012ACAE-9D30-674F-A230-276026AECB12}" type="datetimeFigureOut">
              <a:rPr lang="en-US" smtClean="0"/>
              <a:t>16-03-01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63BF9-65FA-6C4F-B858-69C406E3A67B}"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CA"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012ACAE-9D30-674F-A230-276026AECB12}" type="datetimeFigureOut">
              <a:rPr lang="en-US" smtClean="0"/>
              <a:t>16-03-01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2ACAE-9D30-674F-A230-276026AECB12}" type="datetimeFigureOut">
              <a:rPr lang="en-US" smtClean="0"/>
              <a:t>16-03-01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CA"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12ACAE-9D30-674F-A230-276026AECB12}" type="datetimeFigureOut">
              <a:rPr lang="en-US" smtClean="0"/>
              <a:t>16-03-01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CA"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12ACAE-9D30-674F-A230-276026AECB12}" type="datetimeFigureOut">
              <a:rPr lang="en-US" smtClean="0"/>
              <a:t>16-03-01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63BF9-65FA-6C4F-B858-69C406E3A6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012ACAE-9D30-674F-A230-276026AECB12}" type="datetimeFigureOut">
              <a:rPr lang="en-US" smtClean="0"/>
              <a:t>16-03-01</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1963BF9-65FA-6C4F-B858-69C406E3A67B}"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smtClean="0"/>
              <a:t>La Grèce Antique</a:t>
            </a:r>
            <a:endParaRPr lang="fr-CA" dirty="0"/>
          </a:p>
        </p:txBody>
      </p:sp>
      <p:sp>
        <p:nvSpPr>
          <p:cNvPr id="3" name="Subtitle 2"/>
          <p:cNvSpPr>
            <a:spLocks noGrp="1"/>
          </p:cNvSpPr>
          <p:nvPr>
            <p:ph type="subTitle" idx="1"/>
          </p:nvPr>
        </p:nvSpPr>
        <p:spPr/>
        <p:txBody>
          <a:bodyPr/>
          <a:lstStyle/>
          <a:p>
            <a:pPr algn="ctr"/>
            <a:r>
              <a:rPr lang="fr-CA" dirty="0" smtClean="0"/>
              <a:t>Introduction à l’antiquité et la Grèce antique</a:t>
            </a:r>
            <a:endParaRPr lang="fr-CA" dirty="0"/>
          </a:p>
        </p:txBody>
      </p:sp>
      <p:pic>
        <p:nvPicPr>
          <p:cNvPr id="7" name="Picture 6" descr="ag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63" y="1229530"/>
            <a:ext cx="3175000" cy="3937000"/>
          </a:xfrm>
          <a:prstGeom prst="rect">
            <a:avLst/>
          </a:prstGeom>
        </p:spPr>
      </p:pic>
    </p:spTree>
    <p:extLst>
      <p:ext uri="{BB962C8B-B14F-4D97-AF65-F5344CB8AC3E}">
        <p14:creationId xmlns:p14="http://schemas.microsoft.com/office/powerpoint/2010/main" val="3886908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14417"/>
            <a:ext cx="3636085" cy="801771"/>
          </a:xfrm>
        </p:spPr>
        <p:txBody>
          <a:bodyPr/>
          <a:lstStyle/>
          <a:p>
            <a:pPr algn="ctr"/>
            <a:r>
              <a:rPr lang="en-US" sz="3300" dirty="0" smtClean="0"/>
              <a:t>T.I.C.</a:t>
            </a:r>
            <a:endParaRPr lang="en-US" sz="3300" dirty="0"/>
          </a:p>
        </p:txBody>
      </p:sp>
      <p:sp>
        <p:nvSpPr>
          <p:cNvPr id="15" name="Text Placeholder 14"/>
          <p:cNvSpPr>
            <a:spLocks noGrp="1"/>
          </p:cNvSpPr>
          <p:nvPr>
            <p:ph type="body" sz="half" idx="2"/>
          </p:nvPr>
        </p:nvSpPr>
        <p:spPr>
          <a:xfrm>
            <a:off x="143395" y="966258"/>
            <a:ext cx="3946182" cy="5377262"/>
          </a:xfrm>
        </p:spPr>
        <p:txBody>
          <a:bodyPr>
            <a:noAutofit/>
          </a:bodyPr>
          <a:lstStyle/>
          <a:p>
            <a:r>
              <a:rPr lang="fr-CA" sz="1850" u="sng" dirty="0" smtClean="0"/>
              <a:t>Tâche</a:t>
            </a:r>
            <a:r>
              <a:rPr lang="fr-CA" sz="1850" dirty="0" smtClean="0"/>
              <a:t> : Utiliser les marques de la civilisation pour commencer notre étude de la Grèce antique. Apprendre la définition de l’antiquité et situer les lieux majeurs de la Grèce antique sur une carte.</a:t>
            </a:r>
            <a:br>
              <a:rPr lang="fr-CA" sz="1850" dirty="0" smtClean="0"/>
            </a:br>
            <a:r>
              <a:rPr lang="fr-CA" sz="1850" dirty="0" smtClean="0"/>
              <a:t> </a:t>
            </a:r>
            <a:br>
              <a:rPr lang="fr-CA" sz="1850" dirty="0" smtClean="0"/>
            </a:br>
            <a:r>
              <a:rPr lang="fr-CA" sz="1850" u="sng" dirty="0" smtClean="0"/>
              <a:t>Intention </a:t>
            </a:r>
            <a:r>
              <a:rPr lang="fr-CA" sz="1850" dirty="0" smtClean="0"/>
              <a:t>: Comprendre d’où nous venons et les fondations de notre société. </a:t>
            </a:r>
            <a:br>
              <a:rPr lang="fr-CA" sz="1850" dirty="0" smtClean="0"/>
            </a:br>
            <a:r>
              <a:rPr lang="fr-CA" sz="1850" dirty="0" smtClean="0"/>
              <a:t> </a:t>
            </a:r>
            <a:br>
              <a:rPr lang="fr-CA" sz="1850" dirty="0" smtClean="0"/>
            </a:br>
            <a:r>
              <a:rPr lang="fr-CA" sz="1850" u="sng" dirty="0" smtClean="0"/>
              <a:t>Critères</a:t>
            </a:r>
            <a:r>
              <a:rPr lang="fr-CA" sz="1850" dirty="0" smtClean="0"/>
              <a:t>: Compléter un remue-méninge avec un partenaire en utilisant les dix marques de la civilisation, partager nos idées en tant que classe et compléter une carte de la Grèce antique</a:t>
            </a:r>
            <a:endParaRPr lang="fr-CA" sz="1850" dirty="0"/>
          </a:p>
        </p:txBody>
      </p:sp>
      <p:pic>
        <p:nvPicPr>
          <p:cNvPr id="20" name="Content Placeholder 19" descr="ag3.jpg"/>
          <p:cNvPicPr>
            <a:picLocks noGrp="1" noChangeAspect="1"/>
          </p:cNvPicPr>
          <p:nvPr>
            <p:ph idx="1"/>
          </p:nvPr>
        </p:nvPicPr>
        <p:blipFill>
          <a:blip r:embed="rId2">
            <a:extLst>
              <a:ext uri="{28A0092B-C50C-407E-A947-70E740481C1C}">
                <a14:useLocalDpi xmlns:a14="http://schemas.microsoft.com/office/drawing/2010/main" val="0"/>
              </a:ext>
            </a:extLst>
          </a:blip>
          <a:srcRect l="17566" r="17566"/>
          <a:stretch>
            <a:fillRect/>
          </a:stretch>
        </p:blipFill>
        <p:spPr>
          <a:xfrm>
            <a:off x="4021138" y="1228725"/>
            <a:ext cx="4951412" cy="5075238"/>
          </a:xfrm>
        </p:spPr>
      </p:pic>
    </p:spTree>
    <p:extLst>
      <p:ext uri="{BB962C8B-B14F-4D97-AF65-F5344CB8AC3E}">
        <p14:creationId xmlns:p14="http://schemas.microsoft.com/office/powerpoint/2010/main" val="12497097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95" y="1413598"/>
            <a:ext cx="3314817" cy="2591474"/>
          </a:xfrm>
        </p:spPr>
        <p:txBody>
          <a:bodyPr>
            <a:normAutofit/>
          </a:bodyPr>
          <a:lstStyle/>
          <a:p>
            <a:r>
              <a:rPr lang="fr-CA" sz="3400" dirty="0" smtClean="0"/>
              <a:t>L’antiquité …</a:t>
            </a:r>
            <a:endParaRPr lang="fr-CA" sz="3400" dirty="0"/>
          </a:p>
        </p:txBody>
      </p:sp>
      <p:sp>
        <p:nvSpPr>
          <p:cNvPr id="4" name="Text Placeholder 3"/>
          <p:cNvSpPr>
            <a:spLocks noGrp="1"/>
          </p:cNvSpPr>
          <p:nvPr>
            <p:ph type="body" sz="half" idx="2"/>
          </p:nvPr>
        </p:nvSpPr>
        <p:spPr/>
        <p:txBody>
          <a:bodyPr>
            <a:normAutofit lnSpcReduction="10000"/>
          </a:bodyPr>
          <a:lstStyle/>
          <a:p>
            <a:pPr marL="457200" indent="-457200">
              <a:buFont typeface="Arial"/>
              <a:buChar char="•"/>
            </a:pPr>
            <a:r>
              <a:rPr lang="fr-CA" sz="2800" dirty="0"/>
              <a:t>Savez-vous le terme </a:t>
            </a:r>
            <a:r>
              <a:rPr lang="fr-CA" sz="2800" i="1" dirty="0" smtClean="0"/>
              <a:t>antiquité?</a:t>
            </a:r>
            <a:endParaRPr lang="fr-CA" sz="2800" i="1" dirty="0"/>
          </a:p>
          <a:p>
            <a:pPr marL="457200" indent="-457200">
              <a:buFont typeface="Arial"/>
              <a:buChar char="•"/>
            </a:pPr>
            <a:r>
              <a:rPr lang="fr-CA" sz="2800" dirty="0" smtClean="0"/>
              <a:t>Que </a:t>
            </a:r>
            <a:r>
              <a:rPr lang="fr-CA" sz="2800" dirty="0"/>
              <a:t>signifie ce </a:t>
            </a:r>
            <a:r>
              <a:rPr lang="fr-CA" sz="2800" dirty="0" smtClean="0"/>
              <a:t>terme</a:t>
            </a:r>
            <a:r>
              <a:rPr lang="en-US" sz="2800" dirty="0" smtClean="0"/>
              <a:t>?</a:t>
            </a:r>
            <a:endParaRPr lang="en-US" sz="2600" dirty="0"/>
          </a:p>
        </p:txBody>
      </p:sp>
      <p:pic>
        <p:nvPicPr>
          <p:cNvPr id="9" name="Picture Placeholder 8" descr="ag5.jpg"/>
          <p:cNvPicPr>
            <a:picLocks noGrp="1" noChangeAspect="1"/>
          </p:cNvPicPr>
          <p:nvPr>
            <p:ph type="pic" idx="1"/>
          </p:nvPr>
        </p:nvPicPr>
        <p:blipFill>
          <a:blip r:embed="rId2">
            <a:extLst>
              <a:ext uri="{28A0092B-C50C-407E-A947-70E740481C1C}">
                <a14:useLocalDpi xmlns:a14="http://schemas.microsoft.com/office/drawing/2010/main" val="0"/>
              </a:ext>
            </a:extLst>
          </a:blip>
          <a:srcRect l="11092" r="11092"/>
          <a:stretch>
            <a:fillRect/>
          </a:stretch>
        </p:blipFill>
        <p:spPr>
          <a:xfrm>
            <a:off x="4191000" y="1577975"/>
            <a:ext cx="4719638" cy="4730750"/>
          </a:xfrm>
        </p:spPr>
      </p:pic>
    </p:spTree>
    <p:extLst>
      <p:ext uri="{BB962C8B-B14F-4D97-AF65-F5344CB8AC3E}">
        <p14:creationId xmlns:p14="http://schemas.microsoft.com/office/powerpoint/2010/main" val="19293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g6.png"/>
          <p:cNvPicPr>
            <a:picLocks noChangeAspect="1"/>
          </p:cNvPicPr>
          <p:nvPr/>
        </p:nvPicPr>
        <p:blipFill>
          <a:blip r:embed="rId2">
            <a:alphaModFix amt="27000"/>
            <a:extLst>
              <a:ext uri="{28A0092B-C50C-407E-A947-70E740481C1C}">
                <a14:useLocalDpi xmlns:a14="http://schemas.microsoft.com/office/drawing/2010/main" val="0"/>
              </a:ext>
            </a:extLst>
          </a:blip>
          <a:stretch>
            <a:fillRect/>
          </a:stretch>
        </p:blipFill>
        <p:spPr>
          <a:xfrm>
            <a:off x="311116" y="-284584"/>
            <a:ext cx="8521768" cy="7142584"/>
          </a:xfrm>
          <a:prstGeom prst="rect">
            <a:avLst/>
          </a:prstGeom>
        </p:spPr>
      </p:pic>
      <p:sp>
        <p:nvSpPr>
          <p:cNvPr id="6" name="Subtitle 5"/>
          <p:cNvSpPr>
            <a:spLocks noGrp="1"/>
          </p:cNvSpPr>
          <p:nvPr>
            <p:ph idx="1"/>
          </p:nvPr>
        </p:nvSpPr>
        <p:spPr>
          <a:xfrm>
            <a:off x="457358" y="860451"/>
            <a:ext cx="4535607" cy="5466731"/>
          </a:xfrm>
        </p:spPr>
        <p:txBody>
          <a:bodyPr>
            <a:normAutofit fontScale="92500" lnSpcReduction="10000"/>
          </a:bodyPr>
          <a:lstStyle/>
          <a:p>
            <a:r>
              <a:rPr lang="fr-CA" sz="2400" b="1" dirty="0" smtClean="0"/>
              <a:t>La période d’histoire avant le Moyen Âge</a:t>
            </a:r>
          </a:p>
          <a:p>
            <a:endParaRPr lang="fr-CA" sz="2400" b="1" dirty="0"/>
          </a:p>
          <a:p>
            <a:r>
              <a:rPr lang="fr-CA" sz="2400" b="1" dirty="0" smtClean="0"/>
              <a:t>L’antiquité </a:t>
            </a:r>
            <a:r>
              <a:rPr lang="fr-CA" sz="2400" b="1" i="1" dirty="0" smtClean="0"/>
              <a:t>classique</a:t>
            </a:r>
            <a:r>
              <a:rPr lang="fr-CA" sz="2400" b="1" dirty="0" smtClean="0"/>
              <a:t> </a:t>
            </a:r>
            <a:r>
              <a:rPr lang="fr-CA" sz="2400" b="1" dirty="0"/>
              <a:t>est un terme qui défini une période d’histoire concentrée autour de la mer méditerranéenne, qui comprend les civilisations de la Grèce antique et du Rome. Pendant l’antiquité, la Grèce antique et le Rome avaient une grande influence dans le monde, surtout en Europe, Amérique du Nord et au Moyen Orient.</a:t>
            </a:r>
            <a:r>
              <a:rPr lang="en-US" sz="2400" b="1" dirty="0"/>
              <a:t/>
            </a:r>
            <a:br>
              <a:rPr lang="en-US" sz="2400" b="1" dirty="0"/>
            </a:br>
            <a:r>
              <a:rPr lang="en-US" dirty="0">
                <a:solidFill>
                  <a:schemeClr val="accent2"/>
                </a:solidFill>
              </a:rPr>
              <a:t/>
            </a:r>
            <a:br>
              <a:rPr lang="en-US" dirty="0">
                <a:solidFill>
                  <a:schemeClr val="accent2"/>
                </a:solidFill>
              </a:rPr>
            </a:br>
            <a:r>
              <a:rPr lang="en-US" dirty="0">
                <a:solidFill>
                  <a:schemeClr val="accent2"/>
                </a:solidFill>
              </a:rPr>
              <a:t/>
            </a:r>
            <a:br>
              <a:rPr lang="en-US" dirty="0">
                <a:solidFill>
                  <a:schemeClr val="accent2"/>
                </a:solidFill>
              </a:rPr>
            </a:br>
            <a:r>
              <a:rPr lang="en-US" sz="900" dirty="0">
                <a:solidFill>
                  <a:schemeClr val="accent2"/>
                </a:solidFill>
              </a:rPr>
              <a:t>--Wikipedia</a:t>
            </a:r>
            <a:endParaRPr lang="fr-CA" dirty="0">
              <a:solidFill>
                <a:schemeClr val="accent2"/>
              </a:solidFill>
            </a:endParaRPr>
          </a:p>
        </p:txBody>
      </p:sp>
      <p:sp>
        <p:nvSpPr>
          <p:cNvPr id="7" name="Text Placeholder 6"/>
          <p:cNvSpPr>
            <a:spLocks noGrp="1"/>
          </p:cNvSpPr>
          <p:nvPr>
            <p:ph type="body" sz="half" idx="2"/>
          </p:nvPr>
        </p:nvSpPr>
        <p:spPr>
          <a:xfrm>
            <a:off x="4992965" y="1933454"/>
            <a:ext cx="3303465" cy="2991092"/>
          </a:xfrm>
        </p:spPr>
        <p:txBody>
          <a:bodyPr>
            <a:noAutofit/>
          </a:bodyPr>
          <a:lstStyle/>
          <a:p>
            <a:pPr marL="171450" lvl="1" indent="-171450">
              <a:buFont typeface="Arial"/>
              <a:buChar char="•"/>
            </a:pPr>
            <a:r>
              <a:rPr lang="fr-CA" sz="1600" b="1" dirty="0" smtClean="0"/>
              <a:t>Les civilisations classiques sont </a:t>
            </a:r>
            <a:r>
              <a:rPr lang="fr-CA" sz="1600" b="1" i="1" dirty="0" smtClean="0"/>
              <a:t>souvent considérées comme représentant la base des civilisations modernes</a:t>
            </a:r>
          </a:p>
          <a:p>
            <a:pPr marL="0" lvl="1"/>
            <a:endParaRPr lang="fr-CA" sz="1600" b="1" i="1" dirty="0" smtClean="0"/>
          </a:p>
          <a:p>
            <a:pPr marL="171450" lvl="1" indent="-171450">
              <a:buFont typeface="Arial"/>
              <a:buChar char="•"/>
            </a:pPr>
            <a:r>
              <a:rPr lang="fr-CA" sz="1600" b="1" dirty="0" smtClean="0"/>
              <a:t>Pas d’accord général au sujet des dates du commencement et la fin de l’antiquité</a:t>
            </a:r>
          </a:p>
          <a:p>
            <a:pPr marL="171450" lvl="1" indent="-171450">
              <a:buFont typeface="Arial"/>
              <a:buChar char="•"/>
            </a:pPr>
            <a:endParaRPr lang="fr-CA" sz="1600" b="1" dirty="0" smtClean="0"/>
          </a:p>
          <a:p>
            <a:pPr marL="171450" lvl="1" indent="-171450">
              <a:buFont typeface="Arial"/>
              <a:buChar char="•"/>
            </a:pPr>
            <a:r>
              <a:rPr lang="fr-CA" sz="1600" b="1" dirty="0" smtClean="0"/>
              <a:t>Il y a des autres civilisations de l’antiquité…</a:t>
            </a:r>
          </a:p>
          <a:p>
            <a:pPr marL="171450" lvl="1" indent="-171450">
              <a:buFont typeface="Arial"/>
              <a:buChar char="•"/>
            </a:pPr>
            <a:endParaRPr lang="fr-CA" sz="1600" dirty="0" smtClean="0"/>
          </a:p>
          <a:p>
            <a:endParaRPr lang="fr-CA" sz="1600" dirty="0" smtClean="0"/>
          </a:p>
          <a:p>
            <a:endParaRPr lang="fr-CA" sz="1600" dirty="0"/>
          </a:p>
        </p:txBody>
      </p:sp>
    </p:spTree>
    <p:extLst>
      <p:ext uri="{BB962C8B-B14F-4D97-AF65-F5344CB8AC3E}">
        <p14:creationId xmlns:p14="http://schemas.microsoft.com/office/powerpoint/2010/main" val="14222112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map 2 (ancient civiliza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 y="509613"/>
            <a:ext cx="9189355" cy="5838775"/>
          </a:xfrm>
          <a:prstGeom prst="rect">
            <a:avLst/>
          </a:prstGeom>
        </p:spPr>
      </p:pic>
    </p:spTree>
    <p:extLst>
      <p:ext uri="{BB962C8B-B14F-4D97-AF65-F5344CB8AC3E}">
        <p14:creationId xmlns:p14="http://schemas.microsoft.com/office/powerpoint/2010/main" val="20556399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96140"/>
            <a:ext cx="2953512" cy="3810000"/>
          </a:xfrm>
        </p:spPr>
        <p:txBody>
          <a:bodyPr>
            <a:noAutofit/>
          </a:bodyPr>
          <a:lstStyle/>
          <a:p>
            <a:r>
              <a:rPr lang="fr-CA" sz="2000" dirty="0" smtClean="0">
                <a:solidFill>
                  <a:srgbClr val="FFFFFF"/>
                </a:solidFill>
              </a:rPr>
              <a:t>Avec un partenaire...</a:t>
            </a:r>
            <a:r>
              <a:rPr lang="fr-CA" sz="2000" dirty="0" smtClean="0"/>
              <a:t/>
            </a:r>
            <a:br>
              <a:rPr lang="fr-CA" sz="2000" dirty="0" smtClean="0"/>
            </a:br>
            <a:r>
              <a:rPr lang="fr-CA" sz="2000" i="1" dirty="0" smtClean="0"/>
              <a:t>Faites un remue-méninge avec un partenaire sur tous que vous savez au sujet de la Grèce antique en utilisant </a:t>
            </a:r>
            <a:r>
              <a:rPr lang="fr-CA" sz="2000" i="1" dirty="0" smtClean="0"/>
              <a:t>les </a:t>
            </a:r>
            <a:r>
              <a:rPr lang="fr-CA" sz="2000" i="1" dirty="0" smtClean="0"/>
              <a:t>marques de la civilisation</a:t>
            </a:r>
            <a:br>
              <a:rPr lang="fr-CA" sz="2000" i="1" dirty="0" smtClean="0"/>
            </a:br>
            <a:r>
              <a:rPr lang="fr-CA" sz="2000" i="1" dirty="0" smtClean="0"/>
              <a:t> comme guide</a:t>
            </a:r>
            <a:endParaRPr lang="fr-CA" sz="2000" i="1" dirty="0"/>
          </a:p>
        </p:txBody>
      </p:sp>
      <p:pic>
        <p:nvPicPr>
          <p:cNvPr id="7" name="Picture Placeholder 6" descr="ag7.jpg"/>
          <p:cNvPicPr>
            <a:picLocks noGrp="1" noChangeAspect="1"/>
          </p:cNvPicPr>
          <p:nvPr>
            <p:ph type="pic" idx="1"/>
          </p:nvPr>
        </p:nvPicPr>
        <p:blipFill>
          <a:blip r:embed="rId2">
            <a:extLst>
              <a:ext uri="{28A0092B-C50C-407E-A947-70E740481C1C}">
                <a14:useLocalDpi xmlns:a14="http://schemas.microsoft.com/office/drawing/2010/main" val="0"/>
              </a:ext>
            </a:extLst>
          </a:blip>
          <a:srcRect t="9621" b="9621"/>
          <a:stretch>
            <a:fillRect/>
          </a:stretch>
        </p:blipFill>
        <p:spPr>
          <a:xfrm>
            <a:off x="4191000" y="1828800"/>
            <a:ext cx="4589318" cy="3810000"/>
          </a:xfrm>
        </p:spPr>
      </p:pic>
    </p:spTree>
    <p:extLst>
      <p:ext uri="{BB962C8B-B14F-4D97-AF65-F5344CB8AC3E}">
        <p14:creationId xmlns:p14="http://schemas.microsoft.com/office/powerpoint/2010/main" val="19092341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fr-CA" dirty="0" smtClean="0"/>
              <a:t>Marques </a:t>
            </a:r>
            <a:r>
              <a:rPr lang="fr-CA" dirty="0" smtClean="0"/>
              <a:t>de </a:t>
            </a:r>
            <a:r>
              <a:rPr lang="fr-CA" dirty="0" smtClean="0"/>
              <a:t>la civilisation</a:t>
            </a:r>
            <a:endParaRPr lang="fr-CA" dirty="0"/>
          </a:p>
        </p:txBody>
      </p:sp>
      <p:sp>
        <p:nvSpPr>
          <p:cNvPr id="6" name="Content Placeholder 5"/>
          <p:cNvSpPr>
            <a:spLocks noGrp="1"/>
          </p:cNvSpPr>
          <p:nvPr>
            <p:ph idx="1"/>
          </p:nvPr>
        </p:nvSpPr>
        <p:spPr/>
        <p:txBody>
          <a:bodyPr>
            <a:normAutofit lnSpcReduction="10000"/>
          </a:bodyPr>
          <a:lstStyle/>
          <a:p>
            <a:pPr lvl="0" algn="ctr"/>
            <a:r>
              <a:rPr lang="fr-CA" dirty="0"/>
              <a:t>Écriture</a:t>
            </a:r>
            <a:endParaRPr lang="en-US" dirty="0"/>
          </a:p>
          <a:p>
            <a:pPr lvl="0" algn="ctr"/>
            <a:r>
              <a:rPr lang="fr-CA" dirty="0"/>
              <a:t>Gouvernement</a:t>
            </a:r>
            <a:endParaRPr lang="en-US" dirty="0"/>
          </a:p>
          <a:p>
            <a:pPr lvl="0" algn="ctr"/>
            <a:r>
              <a:rPr lang="fr-CA" dirty="0"/>
              <a:t>Art</a:t>
            </a:r>
            <a:endParaRPr lang="en-US" dirty="0"/>
          </a:p>
          <a:p>
            <a:pPr lvl="0" algn="ctr"/>
            <a:r>
              <a:rPr lang="fr-CA" dirty="0"/>
              <a:t>Entreposage </a:t>
            </a:r>
            <a:endParaRPr lang="en-US" dirty="0"/>
          </a:p>
          <a:p>
            <a:pPr lvl="0" algn="ctr"/>
            <a:r>
              <a:rPr lang="fr-CA" dirty="0"/>
              <a:t>Religion</a:t>
            </a:r>
            <a:endParaRPr lang="en-US" dirty="0"/>
          </a:p>
          <a:p>
            <a:pPr lvl="0" algn="ctr"/>
            <a:r>
              <a:rPr lang="fr-CA" dirty="0"/>
              <a:t>Échange ou troc</a:t>
            </a:r>
            <a:endParaRPr lang="en-US" dirty="0"/>
          </a:p>
          <a:p>
            <a:pPr lvl="0" algn="ctr"/>
            <a:r>
              <a:rPr lang="fr-CA" dirty="0"/>
              <a:t>Technologie</a:t>
            </a:r>
            <a:endParaRPr lang="en-US" dirty="0"/>
          </a:p>
          <a:p>
            <a:pPr lvl="0" algn="ctr"/>
            <a:r>
              <a:rPr lang="fr-CA" dirty="0"/>
              <a:t>Agriculture</a:t>
            </a:r>
            <a:endParaRPr lang="en-US" dirty="0"/>
          </a:p>
          <a:p>
            <a:pPr lvl="0" algn="ctr"/>
            <a:r>
              <a:rPr lang="fr-CA" dirty="0"/>
              <a:t>Division du travaille</a:t>
            </a:r>
            <a:endParaRPr lang="en-US" dirty="0"/>
          </a:p>
          <a:p>
            <a:pPr lvl="0" algn="ctr"/>
            <a:r>
              <a:rPr lang="fr-CA" dirty="0"/>
              <a:t>Place de rencontre et éducation</a:t>
            </a:r>
            <a:endParaRPr lang="en-US" dirty="0"/>
          </a:p>
          <a:p>
            <a:pPr algn="ctr"/>
            <a:endParaRPr lang="en-US" dirty="0"/>
          </a:p>
        </p:txBody>
      </p:sp>
    </p:spTree>
    <p:extLst>
      <p:ext uri="{BB962C8B-B14F-4D97-AF65-F5344CB8AC3E}">
        <p14:creationId xmlns:p14="http://schemas.microsoft.com/office/powerpoint/2010/main" val="36431550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67666"/>
            <a:ext cx="7315200" cy="1154097"/>
          </a:xfrm>
        </p:spPr>
        <p:txBody>
          <a:bodyPr/>
          <a:lstStyle/>
          <a:p>
            <a:r>
              <a:rPr lang="fr-CA" dirty="0" smtClean="0"/>
              <a:t>Une carte de la Grèce antique</a:t>
            </a:r>
            <a:endParaRPr lang="fr-CA" dirty="0"/>
          </a:p>
        </p:txBody>
      </p:sp>
      <p:sp>
        <p:nvSpPr>
          <p:cNvPr id="5" name="Content Placeholder 4"/>
          <p:cNvSpPr>
            <a:spLocks noGrp="1"/>
          </p:cNvSpPr>
          <p:nvPr>
            <p:ph idx="1"/>
          </p:nvPr>
        </p:nvSpPr>
        <p:spPr>
          <a:xfrm>
            <a:off x="914400" y="2121763"/>
            <a:ext cx="7315200" cy="4187597"/>
          </a:xfrm>
        </p:spPr>
        <p:txBody>
          <a:bodyPr>
            <a:noAutofit/>
          </a:bodyPr>
          <a:lstStyle/>
          <a:p>
            <a:pPr lvl="2"/>
            <a:r>
              <a:rPr lang="fr-CA" sz="2100" dirty="0"/>
              <a:t>Crête</a:t>
            </a:r>
            <a:endParaRPr lang="en-US" sz="2100" dirty="0"/>
          </a:p>
          <a:p>
            <a:pPr lvl="2"/>
            <a:r>
              <a:rPr lang="fr-CA" sz="2100" dirty="0"/>
              <a:t>Macédoine</a:t>
            </a:r>
            <a:endParaRPr lang="en-US" sz="2100" dirty="0"/>
          </a:p>
          <a:p>
            <a:pPr lvl="2"/>
            <a:r>
              <a:rPr lang="fr-CA" sz="2100" dirty="0"/>
              <a:t>Mer Égée</a:t>
            </a:r>
            <a:endParaRPr lang="en-US" sz="2100" dirty="0"/>
          </a:p>
          <a:p>
            <a:pPr lvl="2"/>
            <a:r>
              <a:rPr lang="fr-CA" sz="2100" dirty="0"/>
              <a:t>Mer Ionienne</a:t>
            </a:r>
            <a:endParaRPr lang="en-US" sz="2100" dirty="0"/>
          </a:p>
          <a:p>
            <a:pPr lvl="2"/>
            <a:r>
              <a:rPr lang="fr-CA" sz="2100" dirty="0"/>
              <a:t>Sparte</a:t>
            </a:r>
            <a:endParaRPr lang="en-US" sz="2100" dirty="0"/>
          </a:p>
          <a:p>
            <a:pPr lvl="2"/>
            <a:r>
              <a:rPr lang="fr-CA" sz="2100" dirty="0"/>
              <a:t>Athènes</a:t>
            </a:r>
            <a:endParaRPr lang="en-US" sz="2100" dirty="0"/>
          </a:p>
          <a:p>
            <a:pPr lvl="2"/>
            <a:r>
              <a:rPr lang="fr-CA" sz="2100" dirty="0"/>
              <a:t>Thèbes</a:t>
            </a:r>
            <a:endParaRPr lang="en-US" sz="2100" dirty="0"/>
          </a:p>
          <a:p>
            <a:pPr lvl="2"/>
            <a:r>
              <a:rPr lang="fr-CA" sz="2100" dirty="0"/>
              <a:t>Troie</a:t>
            </a:r>
            <a:endParaRPr lang="en-US" sz="2100" dirty="0"/>
          </a:p>
          <a:p>
            <a:pPr lvl="2"/>
            <a:r>
              <a:rPr lang="fr-CA" sz="2100" dirty="0"/>
              <a:t>Delphes</a:t>
            </a:r>
            <a:endParaRPr lang="en-US" sz="2100" dirty="0"/>
          </a:p>
          <a:p>
            <a:pPr lvl="2"/>
            <a:r>
              <a:rPr lang="fr-CA" sz="2100" dirty="0"/>
              <a:t>Mont Olympe</a:t>
            </a:r>
            <a:endParaRPr lang="en-US" sz="2100" dirty="0"/>
          </a:p>
          <a:p>
            <a:pPr lvl="2"/>
            <a:r>
              <a:rPr lang="fr-CA" sz="2100" dirty="0" smtClean="0"/>
              <a:t>Corinthe</a:t>
            </a:r>
            <a:endParaRPr lang="en-US" sz="2100" dirty="0"/>
          </a:p>
        </p:txBody>
      </p:sp>
      <p:pic>
        <p:nvPicPr>
          <p:cNvPr id="6" name="Picture 5" descr="ag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155" y="2121763"/>
            <a:ext cx="5439904" cy="4203563"/>
          </a:xfrm>
          <a:prstGeom prst="rect">
            <a:avLst/>
          </a:prstGeom>
        </p:spPr>
      </p:pic>
    </p:spTree>
    <p:extLst>
      <p:ext uri="{BB962C8B-B14F-4D97-AF65-F5344CB8AC3E}">
        <p14:creationId xmlns:p14="http://schemas.microsoft.com/office/powerpoint/2010/main" val="7508854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9.jpg"/>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a:off x="-1429387" y="0"/>
            <a:ext cx="12002774" cy="6858000"/>
          </a:xfrm>
          <a:prstGeom prst="rect">
            <a:avLst/>
          </a:prstGeom>
        </p:spPr>
      </p:pic>
      <p:sp>
        <p:nvSpPr>
          <p:cNvPr id="5" name="Title 4"/>
          <p:cNvSpPr>
            <a:spLocks noGrp="1"/>
          </p:cNvSpPr>
          <p:nvPr>
            <p:ph type="title"/>
          </p:nvPr>
        </p:nvSpPr>
        <p:spPr>
          <a:xfrm>
            <a:off x="914400" y="1486839"/>
            <a:ext cx="7315200" cy="3884322"/>
          </a:xfrm>
        </p:spPr>
        <p:txBody>
          <a:bodyPr>
            <a:noAutofit/>
          </a:bodyPr>
          <a:lstStyle/>
          <a:p>
            <a:pPr lvl="1" algn="ctr"/>
            <a:r>
              <a:rPr lang="fr-CA" sz="3800" b="1" i="1" dirty="0" smtClean="0">
                <a:solidFill>
                  <a:schemeClr val="accent2">
                    <a:lumMod val="50000"/>
                  </a:schemeClr>
                </a:solidFill>
              </a:rPr>
              <a:t>Quels </a:t>
            </a:r>
            <a:r>
              <a:rPr lang="fr-CA" sz="3800" b="1" i="1" dirty="0">
                <a:solidFill>
                  <a:schemeClr val="accent2">
                    <a:lumMod val="50000"/>
                  </a:schemeClr>
                </a:solidFill>
              </a:rPr>
              <a:t>sujets aimeriez-vous en savoir plus par rapport à la Grèce antique?</a:t>
            </a:r>
            <a:r>
              <a:rPr lang="fr-CA" sz="3800" b="1" dirty="0">
                <a:solidFill>
                  <a:schemeClr val="accent2">
                    <a:lumMod val="50000"/>
                  </a:schemeClr>
                </a:solidFill>
              </a:rPr>
              <a:t> </a:t>
            </a:r>
            <a:r>
              <a:rPr lang="en-US" sz="3800" b="1" dirty="0">
                <a:solidFill>
                  <a:schemeClr val="accent2">
                    <a:lumMod val="50000"/>
                  </a:schemeClr>
                </a:solidFill>
              </a:rPr>
              <a:t/>
            </a:r>
            <a:br>
              <a:rPr lang="en-US" sz="3800" b="1" dirty="0">
                <a:solidFill>
                  <a:schemeClr val="accent2">
                    <a:lumMod val="50000"/>
                  </a:schemeClr>
                </a:solidFill>
              </a:rPr>
            </a:br>
            <a:endParaRPr lang="en-US" sz="3800" b="1" dirty="0">
              <a:solidFill>
                <a:schemeClr val="accent2">
                  <a:lumMod val="50000"/>
                </a:schemeClr>
              </a:solidFill>
            </a:endParaRPr>
          </a:p>
        </p:txBody>
      </p:sp>
    </p:spTree>
    <p:extLst>
      <p:ext uri="{BB962C8B-B14F-4D97-AF65-F5344CB8AC3E}">
        <p14:creationId xmlns:p14="http://schemas.microsoft.com/office/powerpoint/2010/main" val="90436049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77</TotalTime>
  <Words>191</Words>
  <Application>Microsoft Macintosh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Perspective</vt:lpstr>
      <vt:lpstr>La Grèce Antique</vt:lpstr>
      <vt:lpstr>T.I.C.</vt:lpstr>
      <vt:lpstr>L’antiquité …</vt:lpstr>
      <vt:lpstr>PowerPoint Presentation</vt:lpstr>
      <vt:lpstr>PowerPoint Presentation</vt:lpstr>
      <vt:lpstr>Avec un partenaire... Faites un remue-méninge avec un partenaire sur tous que vous savez au sujet de la Grèce antique en utilisant les marques de la civilisation  comme guide</vt:lpstr>
      <vt:lpstr>Marques de la civilisation</vt:lpstr>
      <vt:lpstr>Une carte de la Grèce antique</vt:lpstr>
      <vt:lpstr>Quels sujets aimeriez-vous en savoir plus par rapport à la Grèce antique?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Grèce Antique</dc:title>
  <dc:creator>Jennifer MacHutchon</dc:creator>
  <cp:lastModifiedBy>Jennifer MacHutchon</cp:lastModifiedBy>
  <cp:revision>20</cp:revision>
  <dcterms:created xsi:type="dcterms:W3CDTF">2012-11-20T01:28:08Z</dcterms:created>
  <dcterms:modified xsi:type="dcterms:W3CDTF">2016-03-02T00:30:07Z</dcterms:modified>
</cp:coreProperties>
</file>