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8570-FFC9-5C4D-B13B-36BD5CEC2BC6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4E9EF-565C-574D-9F3E-B5BC51A6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1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l'environnement naturel, les emplois, l'accès aux services médicaux, la proximité des services et des transports, des réseaux familiaux et sociaux, les regroupements et espaces culturels, les aspirations personnelles</a:t>
            </a:r>
            <a:r>
              <a:rPr lang="en-CA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E9EF-565C-574D-9F3E-B5BC51A682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4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Lien: https://</a:t>
            </a:r>
            <a:r>
              <a:rPr lang="en-US" dirty="0" err="1" smtClean="0"/>
              <a:t>www.populationdata.net</a:t>
            </a:r>
            <a:r>
              <a:rPr lang="en-US" dirty="0" smtClean="0"/>
              <a:t>/</a:t>
            </a:r>
            <a:r>
              <a:rPr lang="en-US" dirty="0" err="1" smtClean="0"/>
              <a:t>palmares</a:t>
            </a:r>
            <a:r>
              <a:rPr lang="en-US" dirty="0" smtClean="0"/>
              <a:t>/</a:t>
            </a:r>
            <a:r>
              <a:rPr lang="en-US" dirty="0" err="1" smtClean="0"/>
              <a:t>villes</a:t>
            </a:r>
            <a:r>
              <a:rPr lang="en-US" dirty="0" smtClean="0"/>
              <a:t>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E9EF-565C-574D-9F3E-B5BC51A682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16-10-03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16-10-03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16-10-03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hyperlink" Target="http://tinyurl.com/j9zgps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inyurl.com/zpjd34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633" y="431800"/>
            <a:ext cx="7543800" cy="2593975"/>
          </a:xfrm>
        </p:spPr>
        <p:txBody>
          <a:bodyPr/>
          <a:lstStyle/>
          <a:p>
            <a:r>
              <a:rPr lang="fr-CA" dirty="0" smtClean="0"/>
              <a:t>La population </a:t>
            </a:r>
            <a:r>
              <a:rPr lang="fr-CA" dirty="0"/>
              <a:t>m</a:t>
            </a:r>
            <a:r>
              <a:rPr lang="fr-CA" dirty="0" smtClean="0"/>
              <a:t>ondiale</a:t>
            </a:r>
            <a:endParaRPr lang="fr-CA" dirty="0"/>
          </a:p>
        </p:txBody>
      </p:sp>
      <p:pic>
        <p:nvPicPr>
          <p:cNvPr id="3" name="Picture 2" descr="population-clipart-population-clipart-1.jp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71" y="2301508"/>
            <a:ext cx="4449602" cy="44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8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-route-pour-le-monde-chiffres-monde.jpg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7307" y="-84666"/>
            <a:ext cx="9998615" cy="7027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fr-CA" dirty="0" smtClean="0"/>
              <a:t>Si le monde était un village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2066"/>
            <a:ext cx="7620000" cy="3327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  <a:hlinkClick r:id="rId3"/>
              </a:rPr>
              <a:t>Si le monde était un village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9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800" dirty="0" smtClean="0"/>
              <a:t>Quelles facteurs pourraient influencer le mouvement des populations?</a:t>
            </a:r>
            <a:endParaRPr lang="fr-CA" sz="3800" dirty="0"/>
          </a:p>
        </p:txBody>
      </p:sp>
      <p:pic>
        <p:nvPicPr>
          <p:cNvPr id="4" name="Content Placeholder 3" descr="Canadian-immigration.jpg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8" b="13658"/>
          <a:stretch>
            <a:fillRect/>
          </a:stretch>
        </p:blipFill>
        <p:spPr>
          <a:xfrm>
            <a:off x="-675438" y="274638"/>
            <a:ext cx="10494876" cy="6176962"/>
          </a:xfrm>
        </p:spPr>
      </p:pic>
    </p:spTree>
    <p:extLst>
      <p:ext uri="{BB962C8B-B14F-4D97-AF65-F5344CB8AC3E}">
        <p14:creationId xmlns:p14="http://schemas.microsoft.com/office/powerpoint/2010/main" val="259822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plus grandes villes du monde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400" b="1" dirty="0" smtClean="0"/>
              <a:t>Que pensez-vous sont les plus grandes villes du monde? Faites une liste avec un partenaire.</a:t>
            </a:r>
          </a:p>
          <a:p>
            <a:endParaRPr lang="fr-CA" sz="3400" b="1" dirty="0" smtClean="0"/>
          </a:p>
          <a:p>
            <a:r>
              <a:rPr lang="fr-CA" sz="3400" b="1" dirty="0" smtClean="0">
                <a:hlinkClick r:id="rId3"/>
              </a:rPr>
              <a:t>Les plus grandes villes du monde</a:t>
            </a:r>
            <a:endParaRPr lang="fr-CA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281724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définitions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710268"/>
            <a:ext cx="8169387" cy="4673600"/>
          </a:xfrm>
        </p:spPr>
        <p:txBody>
          <a:bodyPr>
            <a:normAutofit/>
          </a:bodyPr>
          <a:lstStyle/>
          <a:p>
            <a:r>
              <a:rPr lang="fr-CA" sz="2400" b="1" dirty="0" smtClean="0"/>
              <a:t>La répartition (distribution) de la population mondiale</a:t>
            </a:r>
            <a:r>
              <a:rPr lang="fr-CA" sz="2400" dirty="0" smtClean="0"/>
              <a:t>: l'arrangement ou la distribution des personnes vivant dans une </a:t>
            </a:r>
            <a:r>
              <a:rPr lang="fr-CA" sz="2400" u="sng" dirty="0" smtClean="0"/>
              <a:t>zone</a:t>
            </a:r>
            <a:r>
              <a:rPr lang="fr-CA" sz="2400" dirty="0" smtClean="0"/>
              <a:t> donnée; aussi, comment la population d'une région est disposée en fonction de variables telles que l'</a:t>
            </a:r>
            <a:r>
              <a:rPr lang="fr-CA" sz="2400" u="sng" dirty="0" smtClean="0"/>
              <a:t>âge</a:t>
            </a:r>
            <a:r>
              <a:rPr lang="fr-CA" sz="2400" dirty="0" smtClean="0"/>
              <a:t>, la </a:t>
            </a:r>
            <a:r>
              <a:rPr lang="fr-CA" sz="2400" u="sng" dirty="0" smtClean="0"/>
              <a:t>race</a:t>
            </a:r>
            <a:r>
              <a:rPr lang="fr-CA" sz="2400" dirty="0" smtClean="0"/>
              <a:t> ou le </a:t>
            </a:r>
            <a:r>
              <a:rPr lang="fr-CA" sz="2400" u="sng" dirty="0" smtClean="0"/>
              <a:t>sexe</a:t>
            </a:r>
          </a:p>
          <a:p>
            <a:pPr marL="0" indent="0">
              <a:buNone/>
            </a:pPr>
            <a:endParaRPr lang="fr-CA" sz="2400" u="sng" dirty="0" smtClean="0"/>
          </a:p>
          <a:p>
            <a:r>
              <a:rPr lang="fr-CA" sz="2400" b="1" dirty="0" smtClean="0"/>
              <a:t>La densité </a:t>
            </a:r>
            <a:r>
              <a:rPr lang="fr-CA" sz="2400" b="1" dirty="0"/>
              <a:t>de </a:t>
            </a:r>
            <a:r>
              <a:rPr lang="fr-CA" sz="2400" b="1" dirty="0" smtClean="0"/>
              <a:t>la population</a:t>
            </a:r>
            <a:r>
              <a:rPr lang="fr-CA" sz="2400" dirty="0"/>
              <a:t>: le </a:t>
            </a:r>
            <a:r>
              <a:rPr lang="fr-CA" sz="2400" u="sng" dirty="0"/>
              <a:t>nombre</a:t>
            </a:r>
            <a:r>
              <a:rPr lang="fr-CA" sz="2400" dirty="0"/>
              <a:t> de personnes vivant par </a:t>
            </a:r>
            <a:r>
              <a:rPr lang="fr-CA" sz="2400" u="sng" dirty="0"/>
              <a:t>unité</a:t>
            </a:r>
            <a:r>
              <a:rPr lang="fr-CA" sz="2400" dirty="0"/>
              <a:t> d'une surface (par exemple par de mile carré); le nombre de personnes par rapport à l'espace occupé par </a:t>
            </a:r>
            <a:r>
              <a:rPr lang="fr-CA" sz="2400" dirty="0" smtClean="0"/>
              <a:t>eux</a:t>
            </a:r>
          </a:p>
          <a:p>
            <a:pPr lvl="2"/>
            <a:r>
              <a:rPr lang="fr-CA" u="sng" dirty="0" smtClean="0"/>
              <a:t>Faible</a:t>
            </a:r>
            <a:r>
              <a:rPr lang="fr-CA" dirty="0" smtClean="0"/>
              <a:t> densité de population</a:t>
            </a:r>
          </a:p>
          <a:p>
            <a:pPr lvl="2"/>
            <a:r>
              <a:rPr lang="fr-CA" dirty="0" smtClean="0"/>
              <a:t>Forte densité de population</a:t>
            </a:r>
          </a:p>
        </p:txBody>
      </p:sp>
    </p:spTree>
    <p:extLst>
      <p:ext uri="{BB962C8B-B14F-4D97-AF65-F5344CB8AC3E}">
        <p14:creationId xmlns:p14="http://schemas.microsoft.com/office/powerpoint/2010/main" val="345229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définitions continuées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679" y="1540933"/>
            <a:ext cx="8203253" cy="4961467"/>
          </a:xfrm>
        </p:spPr>
        <p:txBody>
          <a:bodyPr>
            <a:normAutofit/>
          </a:bodyPr>
          <a:lstStyle/>
          <a:p>
            <a:r>
              <a:rPr lang="fr-CA" sz="2400" b="1" dirty="0" smtClean="0"/>
              <a:t>L’immigration</a:t>
            </a:r>
            <a:r>
              <a:rPr lang="fr-CA" sz="2400" dirty="0" smtClean="0"/>
              <a:t>: l'action de </a:t>
            </a:r>
            <a:r>
              <a:rPr lang="fr-CA" sz="2400" u="sng" dirty="0" smtClean="0"/>
              <a:t>venir</a:t>
            </a:r>
            <a:r>
              <a:rPr lang="fr-CA" sz="2400" dirty="0" smtClean="0"/>
              <a:t> vivre en permanence dans un pays </a:t>
            </a:r>
            <a:r>
              <a:rPr lang="fr-CA" sz="2400" u="sng" dirty="0" smtClean="0"/>
              <a:t>étranger</a:t>
            </a:r>
          </a:p>
          <a:p>
            <a:pPr marL="0" indent="0">
              <a:buNone/>
            </a:pPr>
            <a:endParaRPr lang="fr-CA" sz="2400" dirty="0" smtClean="0"/>
          </a:p>
          <a:p>
            <a:r>
              <a:rPr lang="fr-CA" sz="2400" b="1" dirty="0" smtClean="0"/>
              <a:t>L’émigration: </a:t>
            </a:r>
            <a:r>
              <a:rPr lang="fr-CA" sz="2400" dirty="0" smtClean="0"/>
              <a:t>est le fait de </a:t>
            </a:r>
            <a:r>
              <a:rPr lang="fr-CA" sz="2400" u="sng" dirty="0" smtClean="0"/>
              <a:t>quitter</a:t>
            </a:r>
            <a:r>
              <a:rPr lang="fr-CA" sz="2400" dirty="0" smtClean="0"/>
              <a:t> son pays ou région avec l'intention de s'installer de façon permanente dans un autre. Il est le même que l'immigration, mais du point de vue du pays d'origine</a:t>
            </a:r>
          </a:p>
          <a:p>
            <a:pPr lvl="2"/>
            <a:r>
              <a:rPr lang="fr-CA" i="1" dirty="0" smtClean="0"/>
              <a:t>Facteurs d’immigration et d’émigration</a:t>
            </a:r>
          </a:p>
          <a:p>
            <a:pPr marL="640080" lvl="2" indent="0">
              <a:buNone/>
            </a:pPr>
            <a:endParaRPr lang="fr-CA" i="1" dirty="0" smtClean="0"/>
          </a:p>
          <a:p>
            <a:r>
              <a:rPr lang="fr-CA" sz="2400" b="1" dirty="0" smtClean="0"/>
              <a:t>Un réfugié</a:t>
            </a:r>
            <a:r>
              <a:rPr lang="fr-CA" sz="2400" dirty="0"/>
              <a:t>: une personne qui a été </a:t>
            </a:r>
            <a:r>
              <a:rPr lang="fr-CA" sz="2400" u="sng" dirty="0"/>
              <a:t>forcé</a:t>
            </a:r>
            <a:r>
              <a:rPr lang="fr-CA" sz="2400" dirty="0"/>
              <a:t> de quitter leur pays pour échapper à la </a:t>
            </a:r>
            <a:r>
              <a:rPr lang="fr-CA" sz="2400" u="sng" dirty="0"/>
              <a:t>guerre</a:t>
            </a:r>
            <a:r>
              <a:rPr lang="fr-CA" sz="2400" dirty="0"/>
              <a:t>, la persécution, ou </a:t>
            </a:r>
            <a:r>
              <a:rPr lang="fr-CA" sz="2400" dirty="0" smtClean="0"/>
              <a:t>une </a:t>
            </a:r>
            <a:r>
              <a:rPr lang="fr-CA" sz="2400" u="sng" dirty="0"/>
              <a:t>catastrophe</a:t>
            </a:r>
            <a:r>
              <a:rPr lang="fr-CA" sz="2400" dirty="0"/>
              <a:t> naturelle</a:t>
            </a:r>
            <a:endParaRPr lang="fr-CA" sz="24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6030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définitions continuées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591733"/>
            <a:ext cx="8423387" cy="4656667"/>
          </a:xfrm>
        </p:spPr>
        <p:txBody>
          <a:bodyPr>
            <a:noAutofit/>
          </a:bodyPr>
          <a:lstStyle/>
          <a:p>
            <a:r>
              <a:rPr lang="fr-CA" sz="2400" b="1" dirty="0" smtClean="0"/>
              <a:t>L’urbanisation</a:t>
            </a:r>
            <a:r>
              <a:rPr lang="fr-CA" sz="2400" dirty="0" smtClean="0"/>
              <a:t>:  l'</a:t>
            </a:r>
            <a:r>
              <a:rPr lang="fr-CA" sz="2400" u="sng" dirty="0" smtClean="0"/>
              <a:t>augmentation</a:t>
            </a:r>
            <a:r>
              <a:rPr lang="fr-CA" sz="2400" dirty="0" smtClean="0"/>
              <a:t> de la proportion de personnes vivant dans les villes</a:t>
            </a:r>
          </a:p>
          <a:p>
            <a:pPr marL="0" indent="0">
              <a:buNone/>
            </a:pPr>
            <a:endParaRPr lang="fr-CA" sz="2400" dirty="0" smtClean="0"/>
          </a:p>
          <a:p>
            <a:r>
              <a:rPr lang="fr-CA" sz="2400" b="1" dirty="0" smtClean="0"/>
              <a:t>Un pays développé [un pays industrialisé, un pays du Nord]:</a:t>
            </a:r>
            <a:r>
              <a:rPr lang="fr-CA" sz="2400" dirty="0" smtClean="0"/>
              <a:t> est un pays qui </a:t>
            </a:r>
            <a:r>
              <a:rPr lang="fr-CA" sz="2400" dirty="0"/>
              <a:t>a une </a:t>
            </a:r>
            <a:r>
              <a:rPr lang="fr-CA" sz="2400" u="sng" dirty="0"/>
              <a:t>économie</a:t>
            </a:r>
            <a:r>
              <a:rPr lang="fr-CA" sz="2400" dirty="0"/>
              <a:t> très développée et </a:t>
            </a:r>
            <a:r>
              <a:rPr lang="fr-CA" sz="2400" dirty="0" smtClean="0"/>
              <a:t>une infrastructure technologique avancée par </a:t>
            </a:r>
            <a:r>
              <a:rPr lang="fr-CA" sz="2400" dirty="0"/>
              <a:t>rapport à d'autres pays moins industrialisés. Le plus souvent, les critères d'évaluation du degré de développement économique sont le produit intérieur brut (PIB), le </a:t>
            </a:r>
            <a:r>
              <a:rPr lang="fr-CA" sz="2400" u="sng" dirty="0"/>
              <a:t>revenu</a:t>
            </a:r>
            <a:r>
              <a:rPr lang="fr-CA" sz="2400" dirty="0"/>
              <a:t> par habitant, le niveau d'industrialisation, le montant de l'</a:t>
            </a:r>
            <a:r>
              <a:rPr lang="fr-CA" sz="2400" u="sng" dirty="0"/>
              <a:t>infrastructure</a:t>
            </a:r>
            <a:r>
              <a:rPr lang="fr-CA" sz="2400" dirty="0"/>
              <a:t> étendue et </a:t>
            </a:r>
            <a:r>
              <a:rPr lang="fr-CA" sz="2400" dirty="0" smtClean="0"/>
              <a:t>le </a:t>
            </a:r>
            <a:r>
              <a:rPr lang="fr-CA" sz="2400" u="sng" dirty="0" smtClean="0"/>
              <a:t>niveau</a:t>
            </a:r>
            <a:r>
              <a:rPr lang="fr-CA" sz="2400" dirty="0" smtClean="0"/>
              <a:t> </a:t>
            </a:r>
            <a:r>
              <a:rPr lang="fr-CA" sz="2400" dirty="0"/>
              <a:t>de vie général</a:t>
            </a:r>
          </a:p>
        </p:txBody>
      </p:sp>
    </p:spTree>
    <p:extLst>
      <p:ext uri="{BB962C8B-B14F-4D97-AF65-F5344CB8AC3E}">
        <p14:creationId xmlns:p14="http://schemas.microsoft.com/office/powerpoint/2010/main" val="28638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définitions continuées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7620000" cy="5220228"/>
          </a:xfrm>
        </p:spPr>
        <p:txBody>
          <a:bodyPr>
            <a:noAutofit/>
          </a:bodyPr>
          <a:lstStyle/>
          <a:p>
            <a:r>
              <a:rPr lang="fr-CA" sz="2400" b="1" dirty="0" smtClean="0"/>
              <a:t>Un pays en voie de développement [un pays du Sud]</a:t>
            </a:r>
            <a:r>
              <a:rPr lang="fr-CA" sz="2400" dirty="0" smtClean="0"/>
              <a:t>: </a:t>
            </a:r>
            <a:r>
              <a:rPr lang="fr-CA" sz="2400" dirty="0" smtClean="0">
                <a:solidFill>
                  <a:schemeClr val="tx1"/>
                </a:solidFill>
              </a:rPr>
              <a:t>les pays en développement sont des pays moins développés économiquement que les pays développés. L'expression remplace des dénominations antérieures, jugées inadéquates, obsolètes ou incorrectes : </a:t>
            </a:r>
            <a:r>
              <a:rPr lang="fr-CA" sz="2400" i="1" dirty="0" smtClean="0">
                <a:solidFill>
                  <a:schemeClr val="tx1"/>
                </a:solidFill>
              </a:rPr>
              <a:t>les pays du tiers monde, les pays sous-développés</a:t>
            </a:r>
            <a:r>
              <a:rPr lang="fr-CA" sz="2400" dirty="0" smtClean="0">
                <a:solidFill>
                  <a:schemeClr val="tx1"/>
                </a:solidFill>
              </a:rPr>
              <a:t>. Il est une nation avec un niveau de vie inférieur, une base industrielle moins développée, et une faible indice de développement humain (IDH) par rapport à d'autres pays. </a:t>
            </a:r>
          </a:p>
          <a:p>
            <a:pPr lvl="1"/>
            <a:r>
              <a:rPr lang="fr-CA" sz="1800" dirty="0" smtClean="0">
                <a:solidFill>
                  <a:schemeClr val="tx1"/>
                </a:solidFill>
              </a:rPr>
              <a:t>Il n'y a pas un critère universel de ce qui fait un pays en développement par rapport à un pays développé mais il y a des points de référence généraux, tels que le PIB d'une nation par habitant par rapport à d'autres pays</a:t>
            </a:r>
            <a:endParaRPr lang="fr-C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00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493</TotalTime>
  <Words>409</Words>
  <Application>Microsoft Macintosh PowerPoint</Application>
  <PresentationFormat>On-screen Show (4:3)</PresentationFormat>
  <Paragraphs>34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La population mondiale</vt:lpstr>
      <vt:lpstr>Si le monde était un village</vt:lpstr>
      <vt:lpstr>Quelles facteurs pourraient influencer le mouvement des populations?</vt:lpstr>
      <vt:lpstr>Les plus grandes villes du monde</vt:lpstr>
      <vt:lpstr>Les définitions</vt:lpstr>
      <vt:lpstr>Les définitions continuées</vt:lpstr>
      <vt:lpstr>Les définitions continuées</vt:lpstr>
      <vt:lpstr>Les définitions continuées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population mondiale</dc:title>
  <dc:creator>Jennifer MacHutchon</dc:creator>
  <cp:lastModifiedBy>Jennifer MacHutchon</cp:lastModifiedBy>
  <cp:revision>33</cp:revision>
  <dcterms:created xsi:type="dcterms:W3CDTF">2014-10-26T19:39:16Z</dcterms:created>
  <dcterms:modified xsi:type="dcterms:W3CDTF">2016-10-04T02:06:35Z</dcterms:modified>
</cp:coreProperties>
</file>