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94" r:id="rId3"/>
    <p:sldId id="380" r:id="rId4"/>
    <p:sldId id="373" r:id="rId5"/>
    <p:sldId id="381" r:id="rId6"/>
    <p:sldId id="388" r:id="rId7"/>
    <p:sldId id="382" r:id="rId8"/>
    <p:sldId id="393" r:id="rId9"/>
    <p:sldId id="377" r:id="rId10"/>
    <p:sldId id="389" r:id="rId11"/>
    <p:sldId id="392" r:id="rId12"/>
    <p:sldId id="39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21B"/>
    <a:srgbClr val="CAAF0C"/>
    <a:srgbClr val="A88800"/>
    <a:srgbClr val="FFCC00"/>
    <a:srgbClr val="FF3300"/>
    <a:srgbClr val="6464CA"/>
    <a:srgbClr val="0681D4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>
        <p:scale>
          <a:sx n="75" d="100"/>
          <a:sy n="75" d="100"/>
        </p:scale>
        <p:origin x="-7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DE0A-CDB4-4336-9967-547AEC3BE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5318-51D1-4F02-BD4C-7E785679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8FC7-19E8-48EB-BC85-F884E34C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8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FBEC-8388-4C4D-861D-637D62362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34185-AB66-4E72-910D-8AE53CD35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6992-21BF-4EE5-8410-05E89881A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185B-6553-438D-A79B-A97B2839F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7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EA2B-9F4A-4CA5-B50E-144E3F9D8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6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C64F-32EE-48E6-A3F2-8DBBCAFD5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3DCA-D786-4FF3-B5CA-CC8C45E66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736F-01BD-4141-8E93-5FDB34D23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1650A2-7B31-4921-99CF-3FAB63A2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slide" Target="slide8.xml"/><Relationship Id="rId39" Type="http://schemas.openxmlformats.org/officeDocument/2006/relationships/image" Target="../media/image2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24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10.xml"/><Relationship Id="rId38" Type="http://schemas.openxmlformats.org/officeDocument/2006/relationships/slide" Target="slide11.xml"/><Relationship Id="rId2" Type="http://schemas.openxmlformats.org/officeDocument/2006/relationships/slide" Target="slide3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24" Type="http://schemas.openxmlformats.org/officeDocument/2006/relationships/image" Target="../media/image17.png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28" Type="http://schemas.openxmlformats.org/officeDocument/2006/relationships/image" Target="../media/image20.png"/><Relationship Id="rId36" Type="http://schemas.openxmlformats.org/officeDocument/2006/relationships/image" Target="../media/image26.png"/><Relationship Id="rId10" Type="http://schemas.openxmlformats.org/officeDocument/2006/relationships/image" Target="../media/image7.png"/><Relationship Id="rId19" Type="http://schemas.openxmlformats.org/officeDocument/2006/relationships/slide" Target="slide6.xml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slide" Target="slide8.xml"/><Relationship Id="rId39" Type="http://schemas.openxmlformats.org/officeDocument/2006/relationships/image" Target="../media/image2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24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10.xml"/><Relationship Id="rId38" Type="http://schemas.openxmlformats.org/officeDocument/2006/relationships/slide" Target="slide11.xml"/><Relationship Id="rId2" Type="http://schemas.openxmlformats.org/officeDocument/2006/relationships/slide" Target="slide3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24" Type="http://schemas.openxmlformats.org/officeDocument/2006/relationships/image" Target="../media/image17.png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28" Type="http://schemas.openxmlformats.org/officeDocument/2006/relationships/image" Target="../media/image20.png"/><Relationship Id="rId36" Type="http://schemas.openxmlformats.org/officeDocument/2006/relationships/image" Target="../media/image26.png"/><Relationship Id="rId10" Type="http://schemas.openxmlformats.org/officeDocument/2006/relationships/image" Target="../media/image7.png"/><Relationship Id="rId19" Type="http://schemas.openxmlformats.org/officeDocument/2006/relationships/slide" Target="slide6.xml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225550" y="5592763"/>
            <a:ext cx="1393825" cy="561975"/>
            <a:chOff x="469183" y="5631544"/>
            <a:chExt cx="1394625" cy="561522"/>
          </a:xfrm>
        </p:grpSpPr>
        <p:pic>
          <p:nvPicPr>
            <p:cNvPr id="2085" name="Picture 3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63" y="5631544"/>
              <a:ext cx="886933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6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83" y="5881916"/>
              <a:ext cx="180668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7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95" y="5910944"/>
              <a:ext cx="163813" cy="28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0" descr="C:\Users\Lyle\Documents\Teachers Pay Teachers\Literature Ninja\Plot Charts\Pixar Plot Education Studi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440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133350" y="5105400"/>
            <a:ext cx="2027238" cy="425450"/>
            <a:chOff x="133349" y="5118393"/>
            <a:chExt cx="2027835" cy="425921"/>
          </a:xfrm>
        </p:grpSpPr>
        <p:pic>
          <p:nvPicPr>
            <p:cNvPr id="2082" name="Picture 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55" y="5169664"/>
              <a:ext cx="122555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49" y="5118393"/>
              <a:ext cx="434005" cy="41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933" y="5150726"/>
              <a:ext cx="339251" cy="354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60325" y="6270625"/>
            <a:ext cx="2152650" cy="387350"/>
            <a:chOff x="60714" y="6204243"/>
            <a:chExt cx="2152339" cy="387057"/>
          </a:xfrm>
        </p:grpSpPr>
        <p:pic>
          <p:nvPicPr>
            <p:cNvPr id="2079" name="Picture 3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79" y="6362700"/>
              <a:ext cx="12827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3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4" y="6204243"/>
              <a:ext cx="532039" cy="38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463" y="6204243"/>
              <a:ext cx="290590" cy="38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2619375" y="5184775"/>
            <a:ext cx="1968500" cy="603250"/>
            <a:chOff x="2508345" y="5095217"/>
            <a:chExt cx="1968500" cy="602486"/>
          </a:xfrm>
        </p:grpSpPr>
        <p:pic>
          <p:nvPicPr>
            <p:cNvPr id="2076" name="Picture 37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725" y="5138026"/>
              <a:ext cx="123162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3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515" y="5095217"/>
              <a:ext cx="328330" cy="6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4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345" y="5103613"/>
              <a:ext cx="323755" cy="59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2990850" y="6191250"/>
            <a:ext cx="2157413" cy="474663"/>
            <a:chOff x="3168086" y="5829755"/>
            <a:chExt cx="2157108" cy="474500"/>
          </a:xfrm>
        </p:grpSpPr>
        <p:pic>
          <p:nvPicPr>
            <p:cNvPr id="2073" name="Picture 41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5928018"/>
              <a:ext cx="126853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4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086" y="5888331"/>
              <a:ext cx="250656" cy="41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4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775" y="5829755"/>
              <a:ext cx="521419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6" name="Group 7"/>
          <p:cNvGrpSpPr>
            <a:grpSpLocks/>
          </p:cNvGrpSpPr>
          <p:nvPr/>
        </p:nvGrpSpPr>
        <p:grpSpPr bwMode="auto">
          <a:xfrm>
            <a:off x="4913313" y="5100638"/>
            <a:ext cx="1306512" cy="558800"/>
            <a:chOff x="5325194" y="5138026"/>
            <a:chExt cx="1306804" cy="558800"/>
          </a:xfrm>
        </p:grpSpPr>
        <p:pic>
          <p:nvPicPr>
            <p:cNvPr id="2071" name="Picture 45">
              <a:hlinkClick r:id="rId2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75" y="5182476"/>
              <a:ext cx="888423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4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194" y="5138026"/>
              <a:ext cx="38100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5607050" y="5722938"/>
            <a:ext cx="1352550" cy="473075"/>
            <a:chOff x="5857875" y="5696949"/>
            <a:chExt cx="1352550" cy="472440"/>
          </a:xfrm>
        </p:grpSpPr>
        <p:pic>
          <p:nvPicPr>
            <p:cNvPr id="2069" name="Picture 47">
              <a:hlinkClick r:id="rId2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5876019"/>
              <a:ext cx="877404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4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425" y="5696949"/>
              <a:ext cx="381000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8" name="Group 11"/>
          <p:cNvGrpSpPr>
            <a:grpSpLocks/>
          </p:cNvGrpSpPr>
          <p:nvPr/>
        </p:nvGrpSpPr>
        <p:grpSpPr bwMode="auto">
          <a:xfrm>
            <a:off x="6226175" y="6091238"/>
            <a:ext cx="1438275" cy="733425"/>
            <a:chOff x="5539370" y="6091919"/>
            <a:chExt cx="1437525" cy="731968"/>
          </a:xfrm>
        </p:grpSpPr>
        <p:pic>
          <p:nvPicPr>
            <p:cNvPr id="2066" name="Picture 50">
              <a:hlinkClick r:id="rId2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395" y="6468287"/>
              <a:ext cx="9525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52" descr="C:\Users\Lyle\Documents\Teachers Pay Teachers\Literature Ninja\Plot Charts\KnickKnackGirl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458" y="6091919"/>
              <a:ext cx="338591" cy="47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53" descr="C:\Users\Lyle\Documents\Teachers Pay Teachers\Literature Ninja\Plot Charts\KnickKnackSnowman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70" y="6372726"/>
              <a:ext cx="456450" cy="34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9" name="Group 10"/>
          <p:cNvGrpSpPr>
            <a:grpSpLocks/>
          </p:cNvGrpSpPr>
          <p:nvPr/>
        </p:nvGrpSpPr>
        <p:grpSpPr bwMode="auto">
          <a:xfrm>
            <a:off x="7483475" y="4657725"/>
            <a:ext cx="1152525" cy="877888"/>
            <a:chOff x="6545997" y="4657264"/>
            <a:chExt cx="1153250" cy="878619"/>
          </a:xfrm>
        </p:grpSpPr>
        <p:pic>
          <p:nvPicPr>
            <p:cNvPr id="2063" name="Picture 54" descr="C:\Users\Lyle\Documents\Teachers Pay Teachers\Literature Ninja\Plot Charts\PrestoName.png">
              <a:hlinkClick r:id="rId3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686" y="5053229"/>
              <a:ext cx="774561" cy="33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55" descr="C:\Users\Lyle\Documents\Teachers Pay Teachers\Literature Ninja\Plot Charts\PrestoMagician.pn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997" y="5076492"/>
              <a:ext cx="368102" cy="45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56" descr="C:\Users\Lyle\Documents\Teachers Pay Teachers\Literature Ninja\Plot Charts\PrestoRabbit.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661" y="4657264"/>
              <a:ext cx="311061" cy="40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7734300" y="5522913"/>
            <a:ext cx="1341438" cy="554037"/>
            <a:chOff x="7733608" y="5522277"/>
            <a:chExt cx="1342526" cy="554160"/>
          </a:xfrm>
        </p:grpSpPr>
        <p:pic>
          <p:nvPicPr>
            <p:cNvPr id="2061" name="Picture 57" descr="C:\Users\Lyle\Documents\Teachers Pay Teachers\Literature Ninja\Plot Charts\Dug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7" y="5522277"/>
              <a:ext cx="392515" cy="39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58" descr="C:\Users\Lyle\Documents\Teachers Pay Teachers\Literature Ninja\Plot Charts\DugsSpecialMission.png">
              <a:hlinkClick r:id="rId3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608" y="5751746"/>
              <a:ext cx="1342526" cy="32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-76200"/>
            <a:ext cx="9309100" cy="840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8275" y="-26988"/>
            <a:ext cx="3968750" cy="69342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443706" y="-98517075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248275" y="-33338"/>
            <a:ext cx="3970338" cy="101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EXPOSITION</a:t>
            </a:r>
            <a:r>
              <a:rPr lang="en-US" altLang="en-US" sz="2000"/>
              <a:t> – We meet magician &amp; rabbit about to perform. Rabbit is hungry.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5248275" y="957263"/>
            <a:ext cx="39719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CONFLICT</a:t>
            </a:r>
            <a:r>
              <a:rPr lang="en-US" altLang="en-US" sz="2000"/>
              <a:t> – Rabbit wants carrot, but magician won’t give it to him unless he performs.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248275" y="1957388"/>
            <a:ext cx="39703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RISING ACTION</a:t>
            </a:r>
            <a:r>
              <a:rPr lang="en-US" altLang="en-US" sz="2000"/>
              <a:t> – Magician keeps trying all kinds of tricks, but the rabbit gets revenge on him each time. The audience loves the slapstick show.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224463" y="3549650"/>
            <a:ext cx="39957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  <a:r>
              <a:rPr lang="en-US" altLang="en-US" sz="2000"/>
              <a:t> – Magician is falling from the ceiling and will die if the rabbit doesn’t pull a trick out of his hat to save him.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224463" y="4830763"/>
            <a:ext cx="39957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  <a:r>
              <a:rPr lang="en-US" altLang="en-US" sz="2000"/>
              <a:t> – The audience loves the show and applauds.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224463" y="5756275"/>
            <a:ext cx="39957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  <a:r>
              <a:rPr lang="en-US" altLang="en-US" sz="2000"/>
              <a:t> – Magician realizes rabbit did a great job and makes peace, gives him carrot.</a:t>
            </a:r>
          </a:p>
        </p:txBody>
      </p:sp>
      <p:grpSp>
        <p:nvGrpSpPr>
          <p:cNvPr id="11275" name="Group 30"/>
          <p:cNvGrpSpPr>
            <a:grpSpLocks/>
          </p:cNvGrpSpPr>
          <p:nvPr/>
        </p:nvGrpSpPr>
        <p:grpSpPr bwMode="auto">
          <a:xfrm>
            <a:off x="-52388" y="2398713"/>
            <a:ext cx="1697038" cy="749300"/>
            <a:chOff x="1127919" y="3276679"/>
            <a:chExt cx="1696244" cy="750769"/>
          </a:xfrm>
        </p:grpSpPr>
        <p:pic>
          <p:nvPicPr>
            <p:cNvPr id="11292" name="Picture 2" descr="C:\Users\Lyle\Documents\Teachers Pay Teachers\Literature Ninja\Plot Charts\PixarLampLookRigh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9" y="3276679"/>
              <a:ext cx="717461" cy="63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3" name="TextBox 3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77695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bg1"/>
                  </a:solidFill>
                  <a:latin typeface="Charlemagne Std" pitchFamily="82" charset="0"/>
                </a:rPr>
                <a:t>M</a:t>
              </a:r>
              <a:r>
                <a:rPr lang="en-US" altLang="en-US" sz="1800">
                  <a:solidFill>
                    <a:schemeClr val="bg1"/>
                  </a:solidFill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897063" y="1920875"/>
            <a:ext cx="29162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MOVIE MOMENT: How do the magician’s &amp; rabbit’s facial expressions illustrate the conflict?</a:t>
            </a: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897063" y="2597150"/>
            <a:ext cx="2916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ANSWER: The magician wants the rabbit to do its job for him, while the rabbit is distraught that the magician won’t give him his carrot.</a:t>
            </a: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1279" name="Text Box 7"/>
          <p:cNvSpPr txBox="1">
            <a:spLocks noChangeArrowheads="1"/>
          </p:cNvSpPr>
          <p:nvPr/>
        </p:nvSpPr>
        <p:spPr bwMode="auto">
          <a:xfrm>
            <a:off x="147638" y="6276975"/>
            <a:ext cx="14970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 rot="-2820000">
            <a:off x="1161257" y="4988719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</a:p>
        </p:txBody>
      </p:sp>
      <p:sp>
        <p:nvSpPr>
          <p:cNvPr id="11281" name="Text Box 15"/>
          <p:cNvSpPr txBox="1">
            <a:spLocks noChangeArrowheads="1"/>
          </p:cNvSpPr>
          <p:nvPr/>
        </p:nvSpPr>
        <p:spPr bwMode="auto">
          <a:xfrm rot="3840000">
            <a:off x="2805112" y="5054601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Falling Action</a:t>
            </a:r>
          </a:p>
        </p:txBody>
      </p:sp>
      <p:sp>
        <p:nvSpPr>
          <p:cNvPr id="11282" name="Text Box 16"/>
          <p:cNvSpPr txBox="1">
            <a:spLocks noChangeArrowheads="1"/>
          </p:cNvSpPr>
          <p:nvPr/>
        </p:nvSpPr>
        <p:spPr bwMode="auto">
          <a:xfrm>
            <a:off x="3498850" y="6270625"/>
            <a:ext cx="1509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155575" y="6323013"/>
            <a:ext cx="1106488" cy="4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4"/>
          <p:cNvSpPr>
            <a:spLocks noChangeShapeType="1"/>
          </p:cNvSpPr>
          <p:nvPr/>
        </p:nvSpPr>
        <p:spPr bwMode="auto">
          <a:xfrm>
            <a:off x="4064000" y="6321425"/>
            <a:ext cx="84296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5"/>
          <p:cNvSpPr>
            <a:spLocks noChangeShapeType="1"/>
          </p:cNvSpPr>
          <p:nvPr/>
        </p:nvSpPr>
        <p:spPr bwMode="auto">
          <a:xfrm flipV="1">
            <a:off x="1260475" y="4327525"/>
            <a:ext cx="184150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6"/>
          <p:cNvSpPr>
            <a:spLocks noChangeShapeType="1"/>
          </p:cNvSpPr>
          <p:nvPr/>
        </p:nvSpPr>
        <p:spPr bwMode="auto">
          <a:xfrm>
            <a:off x="3092450" y="4327525"/>
            <a:ext cx="97155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88" y="5638800"/>
            <a:ext cx="1209675" cy="682625"/>
            <a:chOff x="39688" y="5638347"/>
            <a:chExt cx="1210362" cy="683078"/>
          </a:xfrm>
        </p:grpSpPr>
        <p:sp>
          <p:nvSpPr>
            <p:cNvPr id="11290" name="Text Box 10"/>
            <p:cNvSpPr txBox="1">
              <a:spLocks noChangeArrowheads="1"/>
            </p:cNvSpPr>
            <p:nvPr/>
          </p:nvSpPr>
          <p:spPr bwMode="auto">
            <a:xfrm>
              <a:off x="39688" y="5638347"/>
              <a:ext cx="1139617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Conflict</a:t>
              </a:r>
            </a:p>
          </p:txBody>
        </p:sp>
        <p:sp>
          <p:nvSpPr>
            <p:cNvPr id="11291" name="Line 11"/>
            <p:cNvSpPr>
              <a:spLocks noChangeShapeType="1"/>
            </p:cNvSpPr>
            <p:nvPr/>
          </p:nvSpPr>
          <p:spPr bwMode="auto">
            <a:xfrm>
              <a:off x="1019904" y="5972175"/>
              <a:ext cx="230146" cy="3492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63825" y="3657600"/>
            <a:ext cx="1025525" cy="669925"/>
            <a:chOff x="2664255" y="3657600"/>
            <a:chExt cx="1025338" cy="669925"/>
          </a:xfrm>
        </p:grpSpPr>
        <p:sp>
          <p:nvSpPr>
            <p:cNvPr id="11288" name="Text Box 13"/>
            <p:cNvSpPr txBox="1">
              <a:spLocks noChangeArrowheads="1"/>
            </p:cNvSpPr>
            <p:nvPr/>
          </p:nvSpPr>
          <p:spPr bwMode="auto">
            <a:xfrm>
              <a:off x="2664255" y="3657600"/>
              <a:ext cx="102533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Climax</a:t>
              </a:r>
            </a:p>
          </p:txBody>
        </p:sp>
        <p:sp>
          <p:nvSpPr>
            <p:cNvPr id="11289" name="Line 14"/>
            <p:cNvSpPr>
              <a:spLocks noChangeShapeType="1"/>
            </p:cNvSpPr>
            <p:nvPr/>
          </p:nvSpPr>
          <p:spPr bwMode="auto">
            <a:xfrm flipH="1">
              <a:off x="3129308" y="4019550"/>
              <a:ext cx="66663" cy="30797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1279" grpId="0"/>
      <p:bldP spid="11280" grpId="0"/>
      <p:bldP spid="11281" grpId="0"/>
      <p:bldP spid="11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77825"/>
            <a:ext cx="9263063" cy="730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-217488" y="3062288"/>
            <a:ext cx="2909888" cy="13223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48275" y="-26988"/>
            <a:ext cx="3968750" cy="69342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3" name="Text Box 7"/>
          <p:cNvSpPr txBox="1">
            <a:spLocks noChangeArrowheads="1"/>
          </p:cNvSpPr>
          <p:nvPr/>
        </p:nvSpPr>
        <p:spPr bwMode="auto">
          <a:xfrm>
            <a:off x="147638" y="6276975"/>
            <a:ext cx="14970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</a:p>
        </p:txBody>
      </p:sp>
      <p:sp>
        <p:nvSpPr>
          <p:cNvPr id="12304" name="Text Box 12"/>
          <p:cNvSpPr txBox="1">
            <a:spLocks noChangeArrowheads="1"/>
          </p:cNvSpPr>
          <p:nvPr/>
        </p:nvSpPr>
        <p:spPr bwMode="auto">
          <a:xfrm rot="-2820000">
            <a:off x="1161257" y="4988719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</a:p>
        </p:txBody>
      </p:sp>
      <p:sp>
        <p:nvSpPr>
          <p:cNvPr id="12305" name="Text Box 15"/>
          <p:cNvSpPr txBox="1">
            <a:spLocks noChangeArrowheads="1"/>
          </p:cNvSpPr>
          <p:nvPr/>
        </p:nvSpPr>
        <p:spPr bwMode="auto">
          <a:xfrm rot="3840000">
            <a:off x="2805112" y="5054601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Falling Action</a:t>
            </a:r>
          </a:p>
        </p:txBody>
      </p:sp>
      <p:sp>
        <p:nvSpPr>
          <p:cNvPr id="12306" name="Text Box 16"/>
          <p:cNvSpPr txBox="1">
            <a:spLocks noChangeArrowheads="1"/>
          </p:cNvSpPr>
          <p:nvPr/>
        </p:nvSpPr>
        <p:spPr bwMode="auto">
          <a:xfrm>
            <a:off x="3498850" y="6308725"/>
            <a:ext cx="1509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12297" name="Line 3"/>
          <p:cNvSpPr>
            <a:spLocks noChangeShapeType="1"/>
          </p:cNvSpPr>
          <p:nvPr/>
        </p:nvSpPr>
        <p:spPr bwMode="auto">
          <a:xfrm flipV="1">
            <a:off x="155575" y="6323013"/>
            <a:ext cx="1106488" cy="4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4"/>
          <p:cNvSpPr>
            <a:spLocks noChangeShapeType="1"/>
          </p:cNvSpPr>
          <p:nvPr/>
        </p:nvSpPr>
        <p:spPr bwMode="auto">
          <a:xfrm>
            <a:off x="4051300" y="6321425"/>
            <a:ext cx="84296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5"/>
          <p:cNvSpPr>
            <a:spLocks noChangeShapeType="1"/>
          </p:cNvSpPr>
          <p:nvPr/>
        </p:nvSpPr>
        <p:spPr bwMode="auto">
          <a:xfrm flipV="1">
            <a:off x="1260475" y="4327525"/>
            <a:ext cx="184150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6"/>
          <p:cNvSpPr>
            <a:spLocks noChangeShapeType="1"/>
          </p:cNvSpPr>
          <p:nvPr/>
        </p:nvSpPr>
        <p:spPr bwMode="auto">
          <a:xfrm>
            <a:off x="3092450" y="4327525"/>
            <a:ext cx="97155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88" y="5638800"/>
            <a:ext cx="1209675" cy="682625"/>
            <a:chOff x="39688" y="5638347"/>
            <a:chExt cx="1210362" cy="683078"/>
          </a:xfrm>
        </p:grpSpPr>
        <p:sp>
          <p:nvSpPr>
            <p:cNvPr id="12317" name="Text Box 10"/>
            <p:cNvSpPr txBox="1">
              <a:spLocks noChangeArrowheads="1"/>
            </p:cNvSpPr>
            <p:nvPr/>
          </p:nvSpPr>
          <p:spPr bwMode="auto">
            <a:xfrm>
              <a:off x="39688" y="5638347"/>
              <a:ext cx="1139617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Conflict</a:t>
              </a:r>
            </a:p>
          </p:txBody>
        </p:sp>
        <p:sp>
          <p:nvSpPr>
            <p:cNvPr id="12318" name="Line 11"/>
            <p:cNvSpPr>
              <a:spLocks noChangeShapeType="1"/>
            </p:cNvSpPr>
            <p:nvPr/>
          </p:nvSpPr>
          <p:spPr bwMode="auto">
            <a:xfrm>
              <a:off x="1019904" y="5972175"/>
              <a:ext cx="230146" cy="3492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63825" y="3657600"/>
            <a:ext cx="1025525" cy="669925"/>
            <a:chOff x="2664255" y="3657600"/>
            <a:chExt cx="1025338" cy="669925"/>
          </a:xfrm>
        </p:grpSpPr>
        <p:sp>
          <p:nvSpPr>
            <p:cNvPr id="12315" name="Text Box 13"/>
            <p:cNvSpPr txBox="1">
              <a:spLocks noChangeArrowheads="1"/>
            </p:cNvSpPr>
            <p:nvPr/>
          </p:nvSpPr>
          <p:spPr bwMode="auto">
            <a:xfrm>
              <a:off x="2664255" y="3657600"/>
              <a:ext cx="102533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Climax</a:t>
              </a:r>
            </a:p>
          </p:txBody>
        </p:sp>
        <p:sp>
          <p:nvSpPr>
            <p:cNvPr id="12316" name="Line 14"/>
            <p:cNvSpPr>
              <a:spLocks noChangeShapeType="1"/>
            </p:cNvSpPr>
            <p:nvPr/>
          </p:nvSpPr>
          <p:spPr bwMode="auto">
            <a:xfrm flipH="1">
              <a:off x="3129308" y="4019550"/>
              <a:ext cx="66663" cy="30797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5248275" y="39688"/>
            <a:ext cx="397033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EXPOSITION</a:t>
            </a:r>
            <a:r>
              <a:rPr lang="en-US" altLang="en-US" sz="2000"/>
              <a:t> – Dug is a talking dog. It is his birthday. He loves special missions. He made a wish.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248275" y="1471613"/>
            <a:ext cx="3971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CONFLICT</a:t>
            </a:r>
            <a:r>
              <a:rPr lang="en-US" altLang="en-US" sz="2000"/>
              <a:t> – The mean dogs want to ruin Dug’s birthday.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248275" y="2357438"/>
            <a:ext cx="39703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RISING ACTION</a:t>
            </a:r>
            <a:r>
              <a:rPr lang="en-US" altLang="en-US" sz="2000"/>
              <a:t> – All of the mean dogs’ tricks end up hurting them instead of Dug.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5224463" y="3529013"/>
            <a:ext cx="39957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  <a:r>
              <a:rPr lang="en-US" altLang="en-US" sz="2000"/>
              <a:t> – The mean dogs call their master. They say Dug is a bad dog.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5224463" y="4699000"/>
            <a:ext cx="39957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  <a:r>
              <a:rPr lang="en-US" altLang="en-US" sz="2000"/>
              <a:t> – Dug finds the old man. He gets a new master.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5224463" y="5819775"/>
            <a:ext cx="39957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  <a:r>
              <a:rPr lang="en-US" altLang="en-US" sz="2000"/>
              <a:t> – Dug speaks and surprises the boy and the old man.</a:t>
            </a:r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443706" y="-98517075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10" name="Group 24"/>
          <p:cNvGrpSpPr>
            <a:grpSpLocks/>
          </p:cNvGrpSpPr>
          <p:nvPr/>
        </p:nvGrpSpPr>
        <p:grpSpPr bwMode="auto">
          <a:xfrm>
            <a:off x="73025" y="39688"/>
            <a:ext cx="1695450" cy="750887"/>
            <a:chOff x="1127919" y="3276679"/>
            <a:chExt cx="1696244" cy="750769"/>
          </a:xfrm>
        </p:grpSpPr>
        <p:pic>
          <p:nvPicPr>
            <p:cNvPr id="12313" name="Picture 2" descr="C:\Users\Lyle\Documents\Teachers Pay Teachers\Literature Ninja\Plot Charts\PixarLampLookRigh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9" y="3276679"/>
              <a:ext cx="717461" cy="63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TextBox 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77695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latin typeface="Charlemagne Std" pitchFamily="82" charset="0"/>
                </a:rPr>
                <a:t>M</a:t>
              </a:r>
              <a:r>
                <a:rPr lang="en-US" altLang="en-US" sz="1800"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3975" y="3062288"/>
            <a:ext cx="25971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MOVIE MOMENT: How does this movie screenshot tell us what time in history this story happens?</a:t>
            </a:r>
            <a:endParaRPr lang="en-US" altLang="en-US" sz="1200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53975" y="3890963"/>
            <a:ext cx="2597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ANSWER: Talking dog collars are something from the future.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303" grpId="0"/>
      <p:bldP spid="12304" grpId="0"/>
      <p:bldP spid="12305" grpId="0"/>
      <p:bldP spid="12306" grpId="0"/>
      <p:bldP spid="96273" grpId="0"/>
      <p:bldP spid="96275" grpId="0"/>
      <p:bldP spid="96276" grpId="0"/>
      <p:bldP spid="96277" grpId="0"/>
      <p:bldP spid="96278" grpId="0"/>
      <p:bldP spid="96279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225550" y="5592763"/>
            <a:ext cx="1393825" cy="561975"/>
            <a:chOff x="469183" y="5631544"/>
            <a:chExt cx="1394625" cy="561522"/>
          </a:xfrm>
        </p:grpSpPr>
        <p:pic>
          <p:nvPicPr>
            <p:cNvPr id="13349" name="Picture 3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63" y="5631544"/>
              <a:ext cx="886933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83" y="5881916"/>
              <a:ext cx="180668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95" y="5910944"/>
              <a:ext cx="163813" cy="28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Picture 30" descr="C:\Users\Lyle\Documents\Teachers Pay Teachers\Literature Ninja\Plot Charts\Pixar Plot Education Studi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440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133350" y="5105400"/>
            <a:ext cx="2027238" cy="425450"/>
            <a:chOff x="133349" y="5118393"/>
            <a:chExt cx="2027835" cy="425921"/>
          </a:xfrm>
        </p:grpSpPr>
        <p:pic>
          <p:nvPicPr>
            <p:cNvPr id="13346" name="Picture 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55" y="5169664"/>
              <a:ext cx="122555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4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49" y="5118393"/>
              <a:ext cx="434005" cy="41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48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933" y="5150726"/>
              <a:ext cx="339251" cy="354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60325" y="6270625"/>
            <a:ext cx="2152650" cy="387350"/>
            <a:chOff x="60714" y="6204243"/>
            <a:chExt cx="2152339" cy="387057"/>
          </a:xfrm>
        </p:grpSpPr>
        <p:pic>
          <p:nvPicPr>
            <p:cNvPr id="13343" name="Picture 3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79" y="6362700"/>
              <a:ext cx="12827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4" name="Picture 3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4" y="6204243"/>
              <a:ext cx="532039" cy="38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463" y="6204243"/>
              <a:ext cx="290590" cy="38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2619375" y="5184775"/>
            <a:ext cx="1968500" cy="603250"/>
            <a:chOff x="2508345" y="5095217"/>
            <a:chExt cx="1968500" cy="602486"/>
          </a:xfrm>
        </p:grpSpPr>
        <p:pic>
          <p:nvPicPr>
            <p:cNvPr id="13340" name="Picture 37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725" y="5138026"/>
              <a:ext cx="123162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1" name="Picture 3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515" y="5095217"/>
              <a:ext cx="328330" cy="6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2" name="Picture 4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345" y="5103613"/>
              <a:ext cx="323755" cy="59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9" name="Group 6"/>
          <p:cNvGrpSpPr>
            <a:grpSpLocks/>
          </p:cNvGrpSpPr>
          <p:nvPr/>
        </p:nvGrpSpPr>
        <p:grpSpPr bwMode="auto">
          <a:xfrm>
            <a:off x="2990850" y="6191250"/>
            <a:ext cx="2157413" cy="474663"/>
            <a:chOff x="3168086" y="5829755"/>
            <a:chExt cx="2157108" cy="474500"/>
          </a:xfrm>
        </p:grpSpPr>
        <p:pic>
          <p:nvPicPr>
            <p:cNvPr id="13337" name="Picture 41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5928018"/>
              <a:ext cx="126853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Picture 4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086" y="5888331"/>
              <a:ext cx="250656" cy="41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9" name="Picture 4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775" y="5829755"/>
              <a:ext cx="521419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4913313" y="5100638"/>
            <a:ext cx="1306512" cy="558800"/>
            <a:chOff x="5325194" y="5138026"/>
            <a:chExt cx="1306804" cy="558800"/>
          </a:xfrm>
        </p:grpSpPr>
        <p:pic>
          <p:nvPicPr>
            <p:cNvPr id="13335" name="Picture 45">
              <a:hlinkClick r:id="rId2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75" y="5182476"/>
              <a:ext cx="888423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4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194" y="5138026"/>
              <a:ext cx="38100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1" name="Group 8"/>
          <p:cNvGrpSpPr>
            <a:grpSpLocks/>
          </p:cNvGrpSpPr>
          <p:nvPr/>
        </p:nvGrpSpPr>
        <p:grpSpPr bwMode="auto">
          <a:xfrm>
            <a:off x="5607050" y="5722938"/>
            <a:ext cx="1352550" cy="473075"/>
            <a:chOff x="5857875" y="5696949"/>
            <a:chExt cx="1352550" cy="472440"/>
          </a:xfrm>
        </p:grpSpPr>
        <p:pic>
          <p:nvPicPr>
            <p:cNvPr id="13333" name="Picture 47">
              <a:hlinkClick r:id="rId2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5876019"/>
              <a:ext cx="877404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4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425" y="5696949"/>
              <a:ext cx="381000" cy="47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6226175" y="6091238"/>
            <a:ext cx="1438275" cy="733425"/>
            <a:chOff x="5539370" y="6091919"/>
            <a:chExt cx="1437525" cy="731968"/>
          </a:xfrm>
        </p:grpSpPr>
        <p:pic>
          <p:nvPicPr>
            <p:cNvPr id="13330" name="Picture 50">
              <a:hlinkClick r:id="rId2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395" y="6468287"/>
              <a:ext cx="9525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52" descr="C:\Users\Lyle\Documents\Teachers Pay Teachers\Literature Ninja\Plot Charts\KnickKnackGirl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458" y="6091919"/>
              <a:ext cx="338591" cy="47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53" descr="C:\Users\Lyle\Documents\Teachers Pay Teachers\Literature Ninja\Plot Charts\KnickKnackSnowman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70" y="6372726"/>
              <a:ext cx="456450" cy="34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3" name="Group 10"/>
          <p:cNvGrpSpPr>
            <a:grpSpLocks/>
          </p:cNvGrpSpPr>
          <p:nvPr/>
        </p:nvGrpSpPr>
        <p:grpSpPr bwMode="auto">
          <a:xfrm>
            <a:off x="7483475" y="4657725"/>
            <a:ext cx="1152525" cy="877888"/>
            <a:chOff x="6545997" y="4657264"/>
            <a:chExt cx="1153250" cy="878619"/>
          </a:xfrm>
        </p:grpSpPr>
        <p:pic>
          <p:nvPicPr>
            <p:cNvPr id="13327" name="Picture 54" descr="C:\Users\Lyle\Documents\Teachers Pay Teachers\Literature Ninja\Plot Charts\PrestoName.png">
              <a:hlinkClick r:id="rId3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686" y="5053229"/>
              <a:ext cx="774561" cy="33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55" descr="C:\Users\Lyle\Documents\Teachers Pay Teachers\Literature Ninja\Plot Charts\PrestoMagician.pn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997" y="5076492"/>
              <a:ext cx="368102" cy="45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56" descr="C:\Users\Lyle\Documents\Teachers Pay Teachers\Literature Ninja\Plot Charts\PrestoRabbit.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661" y="4657264"/>
              <a:ext cx="311061" cy="40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7734300" y="5522913"/>
            <a:ext cx="1341438" cy="554037"/>
            <a:chOff x="7733608" y="5522277"/>
            <a:chExt cx="1342526" cy="554160"/>
          </a:xfrm>
        </p:grpSpPr>
        <p:pic>
          <p:nvPicPr>
            <p:cNvPr id="13325" name="Picture 57" descr="C:\Users\Lyle\Documents\Teachers Pay Teachers\Literature Ninja\Plot Charts\Dug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7" y="5522277"/>
              <a:ext cx="392515" cy="39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58" descr="C:\Users\Lyle\Documents\Teachers Pay Teachers\Literature Ninja\Plot Charts\DugsSpecialMission.png">
              <a:hlinkClick r:id="rId3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608" y="5751746"/>
              <a:ext cx="1342526" cy="32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4913" y="-26988"/>
            <a:ext cx="4354512" cy="69342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1" name="Text Box 7"/>
          <p:cNvSpPr txBox="1">
            <a:spLocks noChangeArrowheads="1"/>
          </p:cNvSpPr>
          <p:nvPr/>
        </p:nvSpPr>
        <p:spPr bwMode="auto">
          <a:xfrm>
            <a:off x="-69850" y="6530975"/>
            <a:ext cx="14970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Exposition</a:t>
            </a:r>
          </a:p>
        </p:txBody>
      </p:sp>
      <p:sp>
        <p:nvSpPr>
          <p:cNvPr id="3092" name="Text Box 12"/>
          <p:cNvSpPr txBox="1">
            <a:spLocks noChangeArrowheads="1"/>
          </p:cNvSpPr>
          <p:nvPr/>
        </p:nvSpPr>
        <p:spPr bwMode="auto">
          <a:xfrm rot="18780000">
            <a:off x="1205707" y="5242719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</a:p>
        </p:txBody>
      </p:sp>
      <p:sp>
        <p:nvSpPr>
          <p:cNvPr id="3093" name="Text Box 15"/>
          <p:cNvSpPr txBox="1">
            <a:spLocks noChangeArrowheads="1"/>
          </p:cNvSpPr>
          <p:nvPr/>
        </p:nvSpPr>
        <p:spPr bwMode="auto">
          <a:xfrm rot="3840000">
            <a:off x="2862262" y="5308601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Falling Action</a:t>
            </a:r>
          </a:p>
        </p:txBody>
      </p:sp>
      <p:sp>
        <p:nvSpPr>
          <p:cNvPr id="3094" name="Text Box 16"/>
          <p:cNvSpPr txBox="1">
            <a:spLocks noChangeArrowheads="1"/>
          </p:cNvSpPr>
          <p:nvPr/>
        </p:nvSpPr>
        <p:spPr bwMode="auto">
          <a:xfrm>
            <a:off x="3556000" y="6562725"/>
            <a:ext cx="1509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3097" name="Line 3"/>
          <p:cNvSpPr>
            <a:spLocks noChangeShapeType="1"/>
          </p:cNvSpPr>
          <p:nvPr/>
        </p:nvSpPr>
        <p:spPr bwMode="auto">
          <a:xfrm>
            <a:off x="-433388" y="6562725"/>
            <a:ext cx="1739901" cy="142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Line 4"/>
          <p:cNvSpPr>
            <a:spLocks noChangeShapeType="1"/>
          </p:cNvSpPr>
          <p:nvPr/>
        </p:nvSpPr>
        <p:spPr bwMode="auto">
          <a:xfrm>
            <a:off x="4108450" y="6575425"/>
            <a:ext cx="84296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Line 5"/>
          <p:cNvSpPr>
            <a:spLocks noChangeShapeType="1"/>
          </p:cNvSpPr>
          <p:nvPr/>
        </p:nvSpPr>
        <p:spPr bwMode="auto">
          <a:xfrm flipV="1">
            <a:off x="1304925" y="4581525"/>
            <a:ext cx="184150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6"/>
          <p:cNvSpPr>
            <a:spLocks noChangeShapeType="1"/>
          </p:cNvSpPr>
          <p:nvPr/>
        </p:nvSpPr>
        <p:spPr bwMode="auto">
          <a:xfrm>
            <a:off x="3149600" y="4581525"/>
            <a:ext cx="97155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688" y="5921375"/>
            <a:ext cx="1254125" cy="654050"/>
            <a:chOff x="39688" y="5921375"/>
            <a:chExt cx="1254125" cy="654050"/>
          </a:xfrm>
        </p:grpSpPr>
        <p:sp>
          <p:nvSpPr>
            <p:cNvPr id="3095" name="Text Box 10"/>
            <p:cNvSpPr txBox="1">
              <a:spLocks noChangeArrowheads="1"/>
            </p:cNvSpPr>
            <p:nvPr/>
          </p:nvSpPr>
          <p:spPr bwMode="auto">
            <a:xfrm>
              <a:off x="39688" y="5921375"/>
              <a:ext cx="11398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</a:rPr>
                <a:t>Conflict</a:t>
              </a:r>
            </a:p>
          </p:txBody>
        </p:sp>
        <p:sp>
          <p:nvSpPr>
            <p:cNvPr id="3101" name="Line 11"/>
            <p:cNvSpPr>
              <a:spLocks noChangeShapeType="1"/>
            </p:cNvSpPr>
            <p:nvPr/>
          </p:nvSpPr>
          <p:spPr bwMode="auto">
            <a:xfrm>
              <a:off x="1063625" y="6226175"/>
              <a:ext cx="230188" cy="3492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08275" y="3911600"/>
            <a:ext cx="1025525" cy="669925"/>
            <a:chOff x="2708275" y="3911600"/>
            <a:chExt cx="1025525" cy="669925"/>
          </a:xfrm>
        </p:grpSpPr>
        <p:sp>
          <p:nvSpPr>
            <p:cNvPr id="3096" name="Text Box 13"/>
            <p:cNvSpPr txBox="1">
              <a:spLocks noChangeArrowheads="1"/>
            </p:cNvSpPr>
            <p:nvPr/>
          </p:nvSpPr>
          <p:spPr bwMode="auto">
            <a:xfrm>
              <a:off x="2708275" y="3911600"/>
              <a:ext cx="10255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Climax</a:t>
              </a:r>
            </a:p>
          </p:txBody>
        </p:sp>
        <p:sp>
          <p:nvSpPr>
            <p:cNvPr id="3102" name="Line 14"/>
            <p:cNvSpPr>
              <a:spLocks noChangeShapeType="1"/>
            </p:cNvSpPr>
            <p:nvPr/>
          </p:nvSpPr>
          <p:spPr bwMode="auto">
            <a:xfrm flipH="1">
              <a:off x="3173413" y="4273550"/>
              <a:ext cx="66675" cy="30797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443706" y="-98517075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30300"/>
            <a:ext cx="199231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527050"/>
            <a:ext cx="1557337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38138"/>
            <a:ext cx="24511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103813" y="26988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  <a:r>
              <a:rPr lang="en-US" altLang="en-US" sz="2000">
                <a:solidFill>
                  <a:schemeClr val="bg1"/>
                </a:solidFill>
              </a:rPr>
              <a:t> – Day is messing around learning his talent. Night is sleeping.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103813" y="1042988"/>
            <a:ext cx="37226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CONFLICT</a:t>
            </a:r>
            <a:r>
              <a:rPr lang="en-US" altLang="en-US" sz="2000">
                <a:solidFill>
                  <a:schemeClr val="bg1"/>
                </a:solidFill>
              </a:rPr>
              <a:t> – They’re not happy w/ their time of day &amp; are jealous.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5103813" y="2060575"/>
            <a:ext cx="3962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  <a:r>
              <a:rPr lang="en-US" altLang="en-US" sz="2000">
                <a:solidFill>
                  <a:schemeClr val="bg1"/>
                </a:solidFill>
              </a:rPr>
              <a:t> – They beat each other up and show off to prove they are better than the other person.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080000" y="3384550"/>
            <a:ext cx="3911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CLIMAX</a:t>
            </a:r>
            <a:r>
              <a:rPr lang="en-US" altLang="en-US" sz="2000">
                <a:solidFill>
                  <a:schemeClr val="bg1"/>
                </a:solidFill>
              </a:rPr>
              <a:t> – When they stop to listen to the radio antennae…up until when they’re the same time of day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080000" y="4679950"/>
            <a:ext cx="3911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FALLING ACTION</a:t>
            </a:r>
            <a:r>
              <a:rPr lang="en-US" altLang="en-US" sz="2000">
                <a:solidFill>
                  <a:schemeClr val="bg1"/>
                </a:solidFill>
              </a:rPr>
              <a:t> – They become the other time of day. Dance w/ each other. Play w/ new powers.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5080000" y="6003925"/>
            <a:ext cx="3911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RESOLUTION</a:t>
            </a:r>
            <a:r>
              <a:rPr lang="en-US" altLang="en-US" sz="2000">
                <a:solidFill>
                  <a:schemeClr val="bg1"/>
                </a:solidFill>
              </a:rPr>
              <a:t> –They become satisfied &amp; not jealous anymore.</a:t>
            </a:r>
          </a:p>
        </p:txBody>
      </p:sp>
      <p:grpSp>
        <p:nvGrpSpPr>
          <p:cNvPr id="3086" name="Group 4"/>
          <p:cNvGrpSpPr>
            <a:grpSpLocks/>
          </p:cNvGrpSpPr>
          <p:nvPr/>
        </p:nvGrpSpPr>
        <p:grpSpPr bwMode="auto">
          <a:xfrm>
            <a:off x="23813" y="4046538"/>
            <a:ext cx="1697037" cy="749300"/>
            <a:chOff x="1127919" y="3276679"/>
            <a:chExt cx="1696244" cy="750769"/>
          </a:xfrm>
        </p:grpSpPr>
        <p:pic>
          <p:nvPicPr>
            <p:cNvPr id="3089" name="Picture 2" descr="C:\Users\Lyle\Documents\Teachers Pay Teachers\Literature Ninja\Plot Charts\PixarLampLookRigh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9" y="3276679"/>
              <a:ext cx="717461" cy="63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TextBox 2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77695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bg1"/>
                  </a:solidFill>
                  <a:latin typeface="Charlemagne Std" pitchFamily="82" charset="0"/>
                </a:rPr>
                <a:t>M</a:t>
              </a:r>
              <a:r>
                <a:rPr lang="en-US" altLang="en-US" sz="1800">
                  <a:solidFill>
                    <a:schemeClr val="bg1"/>
                  </a:solidFill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303463" y="2346325"/>
            <a:ext cx="2597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MOVIE MOMENT: Which part of the plot do these characters’ facial expressions show?</a:t>
            </a: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303463" y="3022600"/>
            <a:ext cx="2597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</a:rPr>
              <a:t>ANSWER: The exposition when they learn about each other, and the conflict when their jealousy begins.</a:t>
            </a:r>
            <a:endParaRPr lang="en-US" altLang="en-US" sz="120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  <p:bldP spid="3092" grpId="0"/>
      <p:bldP spid="3093" grpId="0"/>
      <p:bldP spid="309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42863"/>
            <a:ext cx="9286875" cy="74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227513" y="4806950"/>
            <a:ext cx="14970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Exposition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 rot="-2820000">
            <a:off x="5503069" y="3518694"/>
            <a:ext cx="1827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Rising Action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 rot="3840000">
            <a:off x="7159625" y="3584576"/>
            <a:ext cx="187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accent6"/>
                </a:solidFill>
              </a:rPr>
              <a:t>Falling Action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7681913" y="4838700"/>
            <a:ext cx="1509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Resolution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4527550" y="4159250"/>
            <a:ext cx="113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Conflict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6511925" y="2230438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Climax</a:t>
            </a:r>
          </a:p>
        </p:txBody>
      </p:sp>
      <p:sp>
        <p:nvSpPr>
          <p:cNvPr id="15368" name="Line 3"/>
          <p:cNvSpPr>
            <a:spLocks noChangeShapeType="1"/>
          </p:cNvSpPr>
          <p:nvPr/>
        </p:nvSpPr>
        <p:spPr bwMode="auto">
          <a:xfrm>
            <a:off x="3863975" y="4838700"/>
            <a:ext cx="1739900" cy="14288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69" name="Line 4"/>
          <p:cNvSpPr>
            <a:spLocks noChangeShapeType="1"/>
          </p:cNvSpPr>
          <p:nvPr/>
        </p:nvSpPr>
        <p:spPr bwMode="auto">
          <a:xfrm>
            <a:off x="8405813" y="4851400"/>
            <a:ext cx="842962" cy="1588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70" name="Line 5"/>
          <p:cNvSpPr>
            <a:spLocks noChangeShapeType="1"/>
          </p:cNvSpPr>
          <p:nvPr/>
        </p:nvSpPr>
        <p:spPr bwMode="auto">
          <a:xfrm flipV="1">
            <a:off x="5602288" y="2857500"/>
            <a:ext cx="1841500" cy="199390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71" name="Line 6"/>
          <p:cNvSpPr>
            <a:spLocks noChangeShapeType="1"/>
          </p:cNvSpPr>
          <p:nvPr/>
        </p:nvSpPr>
        <p:spPr bwMode="auto">
          <a:xfrm>
            <a:off x="7446963" y="2857500"/>
            <a:ext cx="971550" cy="199390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360988" y="4502150"/>
            <a:ext cx="230187" cy="34925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7419975" y="2549525"/>
            <a:ext cx="50800" cy="307975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212725" y="-26988"/>
            <a:ext cx="4243388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EXPOSITION</a:t>
            </a:r>
            <a:r>
              <a:rPr lang="en-US" sz="2000" dirty="0" smtClean="0">
                <a:solidFill>
                  <a:schemeClr val="accent6"/>
                </a:solidFill>
              </a:rPr>
              <a:t> – Little birds line up on the telephone line &amp; bicker.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212725" y="630238"/>
            <a:ext cx="435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CONFLICT</a:t>
            </a:r>
            <a:r>
              <a:rPr lang="en-US" sz="2000" dirty="0" smtClean="0">
                <a:solidFill>
                  <a:schemeClr val="accent6"/>
                </a:solidFill>
              </a:rPr>
              <a:t> – Little birds mock awkward bird &amp; exclude the outsider.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212725" y="1312863"/>
            <a:ext cx="4243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RISING ACTION</a:t>
            </a:r>
            <a:r>
              <a:rPr lang="en-US" sz="2000" dirty="0" smtClean="0">
                <a:solidFill>
                  <a:schemeClr val="accent6"/>
                </a:solidFill>
              </a:rPr>
              <a:t> – Big bird lands between them. Little birds peck his fingers to knock him off line.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4953000" y="-26988"/>
            <a:ext cx="4191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CLIMAX</a:t>
            </a:r>
            <a:r>
              <a:rPr lang="en-US" sz="2000" dirty="0" smtClean="0">
                <a:solidFill>
                  <a:schemeClr val="accent6"/>
                </a:solidFill>
              </a:rPr>
              <a:t> – Big bird’s last finger slips off the telephone line.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953000" y="630238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FALLING ACTION</a:t>
            </a:r>
            <a:r>
              <a:rPr lang="en-US" sz="2000" dirty="0" smtClean="0">
                <a:solidFill>
                  <a:schemeClr val="accent6"/>
                </a:solidFill>
              </a:rPr>
              <a:t> – Little birds all fall naked. Big bird laughs.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4953000" y="1312863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RESOLUTION</a:t>
            </a:r>
            <a:r>
              <a:rPr lang="en-US" sz="2000" dirty="0" smtClean="0">
                <a:solidFill>
                  <a:schemeClr val="accent6"/>
                </a:solidFill>
              </a:rPr>
              <a:t> – Little naked birds all run and hide safely behind the bird they mocked earlier.</a:t>
            </a:r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0" y="2290763"/>
            <a:ext cx="91440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88900" y="2379663"/>
            <a:ext cx="1697038" cy="750887"/>
            <a:chOff x="1127919" y="3276679"/>
            <a:chExt cx="1696244" cy="750769"/>
          </a:xfrm>
        </p:grpSpPr>
        <p:pic>
          <p:nvPicPr>
            <p:cNvPr id="4121" name="Picture 2" descr="C:\Users\Lyle\Documents\Teachers Pay Teachers\Literature Ninja\Plot Charts\PixarLampLookRigh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9" y="3276679"/>
              <a:ext cx="717461" cy="63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hlinkClick r:id="rId4" action="ppaction://hlinksldjump"/>
            </p:cNvPr>
            <p:cNvSpPr txBox="1"/>
            <p:nvPr/>
          </p:nvSpPr>
          <p:spPr>
            <a:xfrm>
              <a:off x="1676937" y="3473498"/>
              <a:ext cx="1147226" cy="553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accent2">
                      <a:lumMod val="75000"/>
                    </a:schemeClr>
                  </a:solidFill>
                  <a:latin typeface="Charlemagne Std" pitchFamily="82" charset="0"/>
                </a:rPr>
                <a:t>M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435350" y="2346325"/>
            <a:ext cx="2787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MOVIE MOMENT: How does this movie screenshot tell us what time in history this story happens?</a:t>
            </a: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435350" y="2997200"/>
            <a:ext cx="2787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ANSWER: The story had to happen after telephone lines were invented and strung up across the country.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  <p:bldP spid="96268" grpId="0"/>
      <p:bldP spid="96271" grpId="0"/>
      <p:bldP spid="96272" grpId="0"/>
      <p:bldP spid="96266" grpId="0"/>
      <p:bldP spid="96269" grpId="0"/>
      <p:bldP spid="96273" grpId="0"/>
      <p:bldP spid="96275" grpId="0"/>
      <p:bldP spid="96276" grpId="0"/>
      <p:bldP spid="96277" grpId="0"/>
      <p:bldP spid="96278" grpId="0"/>
      <p:bldP spid="96279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-76200"/>
            <a:ext cx="14077951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2388" y="-26988"/>
            <a:ext cx="4352926" cy="69342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6" name="Text Box 7"/>
          <p:cNvSpPr txBox="1">
            <a:spLocks noChangeArrowheads="1"/>
          </p:cNvSpPr>
          <p:nvPr/>
        </p:nvSpPr>
        <p:spPr bwMode="auto">
          <a:xfrm>
            <a:off x="4062413" y="6530975"/>
            <a:ext cx="14970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</a:p>
        </p:txBody>
      </p:sp>
      <p:sp>
        <p:nvSpPr>
          <p:cNvPr id="5137" name="Text Box 12"/>
          <p:cNvSpPr txBox="1">
            <a:spLocks noChangeArrowheads="1"/>
          </p:cNvSpPr>
          <p:nvPr/>
        </p:nvSpPr>
        <p:spPr bwMode="auto">
          <a:xfrm rot="-2820000">
            <a:off x="5337969" y="5242719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</a:t>
            </a:r>
            <a:r>
              <a:rPr lang="en-US" altLang="en-US" sz="2000" b="1"/>
              <a:t>ction</a:t>
            </a:r>
          </a:p>
        </p:txBody>
      </p:sp>
      <p:sp>
        <p:nvSpPr>
          <p:cNvPr id="5138" name="Text Box 15"/>
          <p:cNvSpPr txBox="1">
            <a:spLocks noChangeArrowheads="1"/>
          </p:cNvSpPr>
          <p:nvPr/>
        </p:nvSpPr>
        <p:spPr bwMode="auto">
          <a:xfrm rot="3840000">
            <a:off x="6994525" y="5308601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</a:p>
        </p:txBody>
      </p:sp>
      <p:sp>
        <p:nvSpPr>
          <p:cNvPr id="5139" name="Text Box 16"/>
          <p:cNvSpPr txBox="1">
            <a:spLocks noChangeArrowheads="1"/>
          </p:cNvSpPr>
          <p:nvPr/>
        </p:nvSpPr>
        <p:spPr bwMode="auto">
          <a:xfrm>
            <a:off x="7688263" y="6562725"/>
            <a:ext cx="15097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5128" name="Line 3"/>
          <p:cNvSpPr>
            <a:spLocks noChangeShapeType="1"/>
          </p:cNvSpPr>
          <p:nvPr/>
        </p:nvSpPr>
        <p:spPr bwMode="auto">
          <a:xfrm>
            <a:off x="3698875" y="6562725"/>
            <a:ext cx="17399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4"/>
          <p:cNvSpPr>
            <a:spLocks noChangeShapeType="1"/>
          </p:cNvSpPr>
          <p:nvPr/>
        </p:nvSpPr>
        <p:spPr bwMode="auto">
          <a:xfrm>
            <a:off x="8240713" y="6575425"/>
            <a:ext cx="84296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5"/>
          <p:cNvSpPr>
            <a:spLocks noChangeShapeType="1"/>
          </p:cNvSpPr>
          <p:nvPr/>
        </p:nvSpPr>
        <p:spPr bwMode="auto">
          <a:xfrm flipV="1">
            <a:off x="5437188" y="4581525"/>
            <a:ext cx="1841500" cy="199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6"/>
          <p:cNvSpPr>
            <a:spLocks noChangeShapeType="1"/>
          </p:cNvSpPr>
          <p:nvPr/>
        </p:nvSpPr>
        <p:spPr bwMode="auto">
          <a:xfrm>
            <a:off x="7281863" y="4581525"/>
            <a:ext cx="971550" cy="199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40538" y="3911600"/>
            <a:ext cx="1025525" cy="669925"/>
            <a:chOff x="6840537" y="3911600"/>
            <a:chExt cx="1025525" cy="669925"/>
          </a:xfrm>
        </p:grpSpPr>
        <p:sp>
          <p:nvSpPr>
            <p:cNvPr id="5149" name="Text Box 13"/>
            <p:cNvSpPr txBox="1">
              <a:spLocks noChangeArrowheads="1"/>
            </p:cNvSpPr>
            <p:nvPr/>
          </p:nvSpPr>
          <p:spPr bwMode="auto">
            <a:xfrm>
              <a:off x="6840537" y="3911600"/>
              <a:ext cx="10255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Climax</a:t>
              </a:r>
            </a:p>
          </p:txBody>
        </p:sp>
        <p:sp>
          <p:nvSpPr>
            <p:cNvPr id="5150" name="Line 14"/>
            <p:cNvSpPr>
              <a:spLocks noChangeShapeType="1"/>
            </p:cNvSpPr>
            <p:nvPr/>
          </p:nvSpPr>
          <p:spPr bwMode="auto">
            <a:xfrm flipH="1">
              <a:off x="7305675" y="4273550"/>
              <a:ext cx="66675" cy="3079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443706" y="-98517075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5148263" y="34925"/>
            <a:ext cx="4005262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LIFTED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5725" y="-33338"/>
            <a:ext cx="4244975" cy="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  <a:r>
              <a:rPr lang="en-US" altLang="en-US" sz="2000">
                <a:solidFill>
                  <a:schemeClr val="bg1"/>
                </a:solidFill>
              </a:rPr>
              <a:t> – Quiet fields &amp; house, sleeping boy starts lifting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85725" y="788988"/>
            <a:ext cx="4359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CONFLICT</a:t>
            </a:r>
            <a:r>
              <a:rPr lang="en-US" altLang="en-US" sz="2000">
                <a:solidFill>
                  <a:schemeClr val="bg1"/>
                </a:solidFill>
              </a:rPr>
              <a:t> – Alien-in-training doesn’t know how to “lift”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85725" y="1649413"/>
            <a:ext cx="4244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  <a:r>
              <a:rPr lang="en-US" altLang="en-US" sz="2000">
                <a:solidFill>
                  <a:schemeClr val="bg1"/>
                </a:solidFill>
              </a:rPr>
              <a:t> – Alien boy gets more and more frustrated with his inability to “lift”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1913" y="2835275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  <a:r>
              <a:rPr lang="en-US" altLang="en-US" sz="2000"/>
              <a:t> – Alien boy gets cocky and human boy falls through hole in ship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1913" y="4062413"/>
            <a:ext cx="41910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  <a:r>
              <a:rPr lang="en-US" altLang="en-US" sz="2000"/>
              <a:t> – Alien teacher fixes everything in the house and lets alien boy drive the spaceship 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1913" y="5267325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  <a:r>
              <a:rPr lang="en-US" altLang="en-US" sz="2000"/>
              <a:t> – Alien boy crashes spaceship and human boy is left “lifted” on a giant spire in a canyon</a:t>
            </a:r>
          </a:p>
        </p:txBody>
      </p:sp>
      <p:grpSp>
        <p:nvGrpSpPr>
          <p:cNvPr id="5141" name="Group 31"/>
          <p:cNvGrpSpPr>
            <a:grpSpLocks/>
          </p:cNvGrpSpPr>
          <p:nvPr/>
        </p:nvGrpSpPr>
        <p:grpSpPr bwMode="auto">
          <a:xfrm>
            <a:off x="7399338" y="1122363"/>
            <a:ext cx="1636712" cy="749300"/>
            <a:chOff x="-215900" y="3276680"/>
            <a:chExt cx="1636802" cy="750768"/>
          </a:xfrm>
        </p:grpSpPr>
        <p:pic>
          <p:nvPicPr>
            <p:cNvPr id="5147" name="Picture 1" descr="C:\Users\Lyle\Documents\Teachers Pay Teachers\Literature Ninja\Plot Charts\PixarLam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42" y="3276680"/>
              <a:ext cx="717460" cy="63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Box 3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215900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bg1"/>
                  </a:solidFill>
                  <a:latin typeface="Charlemagne Std" pitchFamily="82" charset="0"/>
                </a:rPr>
                <a:t>M</a:t>
              </a:r>
              <a:r>
                <a:rPr lang="en-US" altLang="en-US" sz="1800">
                  <a:solidFill>
                    <a:schemeClr val="bg1"/>
                  </a:solidFill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767263" y="1173163"/>
            <a:ext cx="25971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MOVIE MOMENT: In the exposition, what does the mood of this farm setting feel like before the aliens arrive?</a:t>
            </a: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767263" y="2039938"/>
            <a:ext cx="2597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ANSWER: The feeling is calm and sleepy, the porch swing gently swinging, the weathercock shifting softly in the breeze.</a:t>
            </a:r>
            <a:endParaRPr lang="en-US" altLang="en-US" sz="120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171950" y="5921375"/>
            <a:ext cx="1254125" cy="654050"/>
            <a:chOff x="4171951" y="5921375"/>
            <a:chExt cx="1254125" cy="654050"/>
          </a:xfrm>
        </p:grpSpPr>
        <p:sp>
          <p:nvSpPr>
            <p:cNvPr id="5145" name="Text Box 10"/>
            <p:cNvSpPr txBox="1">
              <a:spLocks noChangeArrowheads="1"/>
            </p:cNvSpPr>
            <p:nvPr/>
          </p:nvSpPr>
          <p:spPr bwMode="auto">
            <a:xfrm>
              <a:off x="4171951" y="5921375"/>
              <a:ext cx="11398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Conflict</a:t>
              </a:r>
            </a:p>
          </p:txBody>
        </p:sp>
        <p:sp>
          <p:nvSpPr>
            <p:cNvPr id="5146" name="Line 11"/>
            <p:cNvSpPr>
              <a:spLocks noChangeShapeType="1"/>
            </p:cNvSpPr>
            <p:nvPr/>
          </p:nvSpPr>
          <p:spPr bwMode="auto">
            <a:xfrm>
              <a:off x="5195888" y="6226175"/>
              <a:ext cx="230188" cy="3492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7" grpId="0"/>
      <p:bldP spid="5138" grpId="0"/>
      <p:bldP spid="513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507788" cy="69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1263" y="-26988"/>
            <a:ext cx="6505575" cy="69342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-19050" y="6530975"/>
            <a:ext cx="14970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 rot="-2820000">
            <a:off x="1256507" y="5242719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 rot="3840000">
            <a:off x="2913062" y="5308601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Falling Action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606800" y="6537325"/>
            <a:ext cx="1509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90488" y="5921375"/>
            <a:ext cx="1139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Conflict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759075" y="3911600"/>
            <a:ext cx="1025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Climax</a:t>
            </a:r>
          </a:p>
        </p:txBody>
      </p:sp>
      <p:sp>
        <p:nvSpPr>
          <p:cNvPr id="6154" name="Line 3"/>
          <p:cNvSpPr>
            <a:spLocks noChangeShapeType="1"/>
          </p:cNvSpPr>
          <p:nvPr/>
        </p:nvSpPr>
        <p:spPr bwMode="auto">
          <a:xfrm>
            <a:off x="-382588" y="6562725"/>
            <a:ext cx="1739901" cy="142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4"/>
          <p:cNvSpPr>
            <a:spLocks noChangeShapeType="1"/>
          </p:cNvSpPr>
          <p:nvPr/>
        </p:nvSpPr>
        <p:spPr bwMode="auto">
          <a:xfrm>
            <a:off x="4159250" y="6575425"/>
            <a:ext cx="84296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5"/>
          <p:cNvSpPr>
            <a:spLocks noChangeShapeType="1"/>
          </p:cNvSpPr>
          <p:nvPr/>
        </p:nvSpPr>
        <p:spPr bwMode="auto">
          <a:xfrm flipV="1">
            <a:off x="1355725" y="4581525"/>
            <a:ext cx="184150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6"/>
          <p:cNvSpPr>
            <a:spLocks noChangeShapeType="1"/>
          </p:cNvSpPr>
          <p:nvPr/>
        </p:nvSpPr>
        <p:spPr bwMode="auto">
          <a:xfrm>
            <a:off x="3200400" y="4581525"/>
            <a:ext cx="97155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1114425" y="6226175"/>
            <a:ext cx="230188" cy="3492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3224213" y="4273550"/>
            <a:ext cx="66675" cy="3079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5014913" y="-33338"/>
            <a:ext cx="4244975" cy="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EXPOSITION</a:t>
            </a:r>
            <a:r>
              <a:rPr lang="en-US" altLang="en-US" sz="2000"/>
              <a:t> – Geri sits down at a table in the park and sets up chess.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014913" y="890588"/>
            <a:ext cx="4359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CONFLICT</a:t>
            </a:r>
            <a:r>
              <a:rPr lang="en-US" altLang="en-US" sz="2000"/>
              <a:t> – Nobody is at the park to play chess w/ Geri.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014913" y="1852613"/>
            <a:ext cx="4244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RISING ACTION</a:t>
            </a:r>
            <a:r>
              <a:rPr lang="en-US" altLang="en-US" sz="2000"/>
              <a:t> – Laughing Geri takes all Geri’s pieces, and it looks like he’s going to win.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4991100" y="3063875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  <a:r>
              <a:rPr lang="en-US" altLang="en-US" sz="2000"/>
              <a:t> – Geri fakes a heart attack, flips the board around, and gets away with his trick.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991100" y="4257675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  <a:r>
              <a:rPr lang="en-US" altLang="en-US" sz="2000"/>
              <a:t> – Laughing Geri realizes he’s losing. Geri sits back and smiles.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4991100" y="5408613"/>
            <a:ext cx="4191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  <a:r>
              <a:rPr lang="en-US" altLang="en-US" sz="2000"/>
              <a:t> – Geri wins his teeth back from himself (apparently, he lost them last time he played himself).</a:t>
            </a:r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443706" y="-8016875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167" name="Group 2"/>
          <p:cNvGrpSpPr>
            <a:grpSpLocks/>
          </p:cNvGrpSpPr>
          <p:nvPr/>
        </p:nvGrpSpPr>
        <p:grpSpPr bwMode="auto">
          <a:xfrm>
            <a:off x="-55563" y="-276225"/>
            <a:ext cx="2881313" cy="1771650"/>
            <a:chOff x="1043220" y="323850"/>
            <a:chExt cx="2881302" cy="1770340"/>
          </a:xfrm>
        </p:grpSpPr>
        <p:sp>
          <p:nvSpPr>
            <p:cNvPr id="6173" name="Text Box 13"/>
            <p:cNvSpPr txBox="1">
              <a:spLocks noChangeArrowheads="1"/>
            </p:cNvSpPr>
            <p:nvPr/>
          </p:nvSpPr>
          <p:spPr bwMode="auto">
            <a:xfrm>
              <a:off x="1043220" y="323850"/>
              <a:ext cx="2881302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0" b="1">
                  <a:latin typeface="Times New Roman" pitchFamily="18" charset="0"/>
                  <a:cs typeface="Times New Roman" pitchFamily="18" charset="0"/>
                </a:rPr>
                <a:t>Geri’s</a:t>
              </a:r>
            </a:p>
          </p:txBody>
        </p:sp>
        <p:sp>
          <p:nvSpPr>
            <p:cNvPr id="6174" name="Text Box 13"/>
            <p:cNvSpPr txBox="1">
              <a:spLocks noChangeArrowheads="1"/>
            </p:cNvSpPr>
            <p:nvPr/>
          </p:nvSpPr>
          <p:spPr bwMode="auto">
            <a:xfrm>
              <a:off x="1857375" y="1047750"/>
              <a:ext cx="1994457" cy="1046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200" b="1">
                  <a:latin typeface="Times New Roman" pitchFamily="18" charset="0"/>
                  <a:cs typeface="Times New Roman" pitchFamily="18" charset="0"/>
                </a:rPr>
                <a:t>game</a:t>
              </a:r>
            </a:p>
          </p:txBody>
        </p:sp>
      </p:grpSp>
      <p:grpSp>
        <p:nvGrpSpPr>
          <p:cNvPr id="6168" name="Group 26"/>
          <p:cNvGrpSpPr>
            <a:grpSpLocks/>
          </p:cNvGrpSpPr>
          <p:nvPr/>
        </p:nvGrpSpPr>
        <p:grpSpPr bwMode="auto">
          <a:xfrm>
            <a:off x="3314700" y="47625"/>
            <a:ext cx="1697038" cy="750888"/>
            <a:chOff x="1127919" y="3276679"/>
            <a:chExt cx="1696244" cy="750769"/>
          </a:xfrm>
        </p:grpSpPr>
        <p:pic>
          <p:nvPicPr>
            <p:cNvPr id="6171" name="Picture 2" descr="C:\Users\Lyle\Documents\Teachers Pay Teachers\Literature Ninja\Plot Charts\PixarLampLookRigh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9" y="3276679"/>
              <a:ext cx="717461" cy="63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TextBox 28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77695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latin typeface="Charlemagne Std" pitchFamily="82" charset="0"/>
                </a:rPr>
                <a:t>M</a:t>
              </a:r>
              <a:r>
                <a:rPr lang="en-US" altLang="en-US" sz="1800"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198563" y="1320800"/>
            <a:ext cx="316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MOVIE MOMENT: After Geri has won the chess game, why does he ask for his teeth back?</a:t>
            </a:r>
            <a:endParaRPr lang="en-US" altLang="en-US" sz="1200"/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198563" y="1997075"/>
            <a:ext cx="316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ANSWER: He lost his teeth to himself last time he played, and he was hoping he’d win so he could earn them back.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  <p:bldP spid="96268" grpId="0"/>
      <p:bldP spid="96271" grpId="0"/>
      <p:bldP spid="96272" grpId="0"/>
      <p:bldP spid="96266" grpId="0"/>
      <p:bldP spid="96269" grpId="0"/>
      <p:bldP spid="96267" grpId="0" animBg="1"/>
      <p:bldP spid="96270" grpId="0" animBg="1"/>
      <p:bldP spid="96273" grpId="0"/>
      <p:bldP spid="96275" grpId="0"/>
      <p:bldP spid="96276" grpId="0"/>
      <p:bldP spid="96277" grpId="0"/>
      <p:bldP spid="96278" grpId="0"/>
      <p:bldP spid="96279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10887076" cy="69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2388" y="-26988"/>
            <a:ext cx="4352926" cy="69342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3" name="Text Box 7"/>
          <p:cNvSpPr txBox="1">
            <a:spLocks noChangeArrowheads="1"/>
          </p:cNvSpPr>
          <p:nvPr/>
        </p:nvSpPr>
        <p:spPr bwMode="auto">
          <a:xfrm>
            <a:off x="4322763" y="3416300"/>
            <a:ext cx="14970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</a:p>
        </p:txBody>
      </p:sp>
      <p:sp>
        <p:nvSpPr>
          <p:cNvPr id="7184" name="Text Box 12"/>
          <p:cNvSpPr txBox="1">
            <a:spLocks noChangeArrowheads="1"/>
          </p:cNvSpPr>
          <p:nvPr/>
        </p:nvSpPr>
        <p:spPr bwMode="auto">
          <a:xfrm rot="-2820000">
            <a:off x="5337969" y="2128044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</a:p>
        </p:txBody>
      </p:sp>
      <p:sp>
        <p:nvSpPr>
          <p:cNvPr id="7185" name="Text Box 15"/>
          <p:cNvSpPr txBox="1">
            <a:spLocks noChangeArrowheads="1"/>
          </p:cNvSpPr>
          <p:nvPr/>
        </p:nvSpPr>
        <p:spPr bwMode="auto">
          <a:xfrm rot="3840000">
            <a:off x="6994525" y="2193926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Falling Action</a:t>
            </a:r>
          </a:p>
        </p:txBody>
      </p:sp>
      <p:sp>
        <p:nvSpPr>
          <p:cNvPr id="7186" name="Text Box 16"/>
          <p:cNvSpPr txBox="1">
            <a:spLocks noChangeArrowheads="1"/>
          </p:cNvSpPr>
          <p:nvPr/>
        </p:nvSpPr>
        <p:spPr bwMode="auto">
          <a:xfrm>
            <a:off x="7688263" y="3448050"/>
            <a:ext cx="15097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7176" name="Line 3"/>
          <p:cNvSpPr>
            <a:spLocks noChangeShapeType="1"/>
          </p:cNvSpPr>
          <p:nvPr/>
        </p:nvSpPr>
        <p:spPr bwMode="auto">
          <a:xfrm flipV="1">
            <a:off x="4330700" y="3462338"/>
            <a:ext cx="1108075" cy="4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4"/>
          <p:cNvSpPr>
            <a:spLocks noChangeShapeType="1"/>
          </p:cNvSpPr>
          <p:nvPr/>
        </p:nvSpPr>
        <p:spPr bwMode="auto">
          <a:xfrm>
            <a:off x="8240713" y="3460750"/>
            <a:ext cx="842962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5"/>
          <p:cNvSpPr>
            <a:spLocks noChangeShapeType="1"/>
          </p:cNvSpPr>
          <p:nvPr/>
        </p:nvSpPr>
        <p:spPr bwMode="auto">
          <a:xfrm flipV="1">
            <a:off x="5437188" y="1466850"/>
            <a:ext cx="184150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6"/>
          <p:cNvSpPr>
            <a:spLocks noChangeShapeType="1"/>
          </p:cNvSpPr>
          <p:nvPr/>
        </p:nvSpPr>
        <p:spPr bwMode="auto">
          <a:xfrm>
            <a:off x="7281863" y="1466850"/>
            <a:ext cx="97155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14813" y="2778125"/>
            <a:ext cx="1211262" cy="682625"/>
            <a:chOff x="4214813" y="2777672"/>
            <a:chExt cx="1210748" cy="683078"/>
          </a:xfrm>
        </p:grpSpPr>
        <p:sp>
          <p:nvSpPr>
            <p:cNvPr id="7196" name="Text Box 10"/>
            <p:cNvSpPr txBox="1">
              <a:spLocks noChangeArrowheads="1"/>
            </p:cNvSpPr>
            <p:nvPr/>
          </p:nvSpPr>
          <p:spPr bwMode="auto">
            <a:xfrm>
              <a:off x="4214813" y="2777672"/>
              <a:ext cx="113998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Conflict</a:t>
              </a:r>
            </a:p>
          </p:txBody>
        </p:sp>
        <p:sp>
          <p:nvSpPr>
            <p:cNvPr id="7197" name="Line 11"/>
            <p:cNvSpPr>
              <a:spLocks noChangeShapeType="1"/>
            </p:cNvSpPr>
            <p:nvPr/>
          </p:nvSpPr>
          <p:spPr bwMode="auto">
            <a:xfrm>
              <a:off x="5195342" y="3111500"/>
              <a:ext cx="230219" cy="3492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40538" y="796925"/>
            <a:ext cx="1025525" cy="669925"/>
            <a:chOff x="6840216" y="796925"/>
            <a:chExt cx="1025665" cy="669925"/>
          </a:xfrm>
        </p:grpSpPr>
        <p:sp>
          <p:nvSpPr>
            <p:cNvPr id="7194" name="Text Box 13"/>
            <p:cNvSpPr txBox="1">
              <a:spLocks noChangeArrowheads="1"/>
            </p:cNvSpPr>
            <p:nvPr/>
          </p:nvSpPr>
          <p:spPr bwMode="auto">
            <a:xfrm>
              <a:off x="6840216" y="796925"/>
              <a:ext cx="102566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Climax</a:t>
              </a:r>
            </a:p>
          </p:txBody>
        </p:sp>
        <p:sp>
          <p:nvSpPr>
            <p:cNvPr id="7195" name="Line 14"/>
            <p:cNvSpPr>
              <a:spLocks noChangeShapeType="1"/>
            </p:cNvSpPr>
            <p:nvPr/>
          </p:nvSpPr>
          <p:spPr bwMode="auto">
            <a:xfrm flipH="1">
              <a:off x="7305417" y="1158875"/>
              <a:ext cx="66684" cy="30797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443706" y="-98517075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5725" y="-33338"/>
            <a:ext cx="4244975" cy="132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EXPOSITION</a:t>
            </a:r>
            <a:r>
              <a:rPr lang="en-US" altLang="en-US" sz="2000"/>
              <a:t> – Storks in Cloudland; Storks deliver the baby animals. Stork wants to deliver animals.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5725" y="1370013"/>
            <a:ext cx="4359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CONFLICT</a:t>
            </a:r>
            <a:r>
              <a:rPr lang="en-US" altLang="en-US" sz="2000"/>
              <a:t> – Stork’s Nimbus cloud only makes dangerous animals.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85725" y="2198688"/>
            <a:ext cx="42449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RISING ACTION</a:t>
            </a:r>
            <a:r>
              <a:rPr lang="en-US" altLang="en-US" sz="2000"/>
              <a:t> – Stork delivers Crocodile, Ram, Porcupine, Shark. Then leaves to go be with happy Cumulous Cloud. 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1913" y="3560763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  <a:r>
              <a:rPr lang="en-US" altLang="en-US" sz="2000"/>
              <a:t> – Nimbus gets mad (lightning) and cries (rain). Stork returns and puts on protective gear.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1913" y="4660900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  <a:r>
              <a:rPr lang="en-US" altLang="en-US" sz="2000"/>
              <a:t> – Nimbus hugs Stork.  Nimbus makes an electric eel, which shocks Stork.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1913" y="5713413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  <a:r>
              <a:rPr lang="en-US" altLang="en-US" sz="2000"/>
              <a:t> – Stork and Nimbus work together forever making &amp; delivering animals.</a:t>
            </a:r>
          </a:p>
        </p:txBody>
      </p:sp>
      <p:grpSp>
        <p:nvGrpSpPr>
          <p:cNvPr id="7189" name="Group 30"/>
          <p:cNvGrpSpPr>
            <a:grpSpLocks/>
          </p:cNvGrpSpPr>
          <p:nvPr/>
        </p:nvGrpSpPr>
        <p:grpSpPr bwMode="auto">
          <a:xfrm>
            <a:off x="7459663" y="6054725"/>
            <a:ext cx="1636712" cy="750888"/>
            <a:chOff x="-215900" y="3276680"/>
            <a:chExt cx="1636802" cy="750768"/>
          </a:xfrm>
        </p:grpSpPr>
        <p:pic>
          <p:nvPicPr>
            <p:cNvPr id="7192" name="Picture 1" descr="C:\Users\Lyle\Documents\Teachers Pay Teachers\Literature Ninja\Plot Charts\PixarLam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42" y="3276680"/>
              <a:ext cx="717460" cy="63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TextBox 3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215900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bg1"/>
                  </a:solidFill>
                  <a:latin typeface="Charlemagne Std" pitchFamily="82" charset="0"/>
                </a:rPr>
                <a:t>M</a:t>
              </a:r>
              <a:r>
                <a:rPr lang="en-US" altLang="en-US" sz="1800">
                  <a:solidFill>
                    <a:schemeClr val="bg1"/>
                  </a:solidFill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4275138" y="60325"/>
            <a:ext cx="22018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MOVIE MOMENT: How does this movie still epitomize how Nimbus feels about his job?</a:t>
            </a:r>
            <a:endParaRPr lang="en-US" altLang="en-US" sz="120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6375400" y="60325"/>
            <a:ext cx="28067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ANSWER: Nimbus loves his job, but even more, he wants to feel wanted. This moment is when he sees that stork isn’t going to leave.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4" grpId="0"/>
      <p:bldP spid="7185" grpId="0"/>
      <p:bldP spid="7186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0"/>
            <a:ext cx="4706937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9575" y="0"/>
            <a:ext cx="4924425" cy="69072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23813" y="-12700"/>
            <a:ext cx="4244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EXPOSITION</a:t>
            </a:r>
            <a:r>
              <a:rPr lang="en-US" altLang="en-US" sz="2000"/>
              <a:t> – Baby enters room and starts playing with toys. Tin Toy is ready to be played with.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23813" y="1089025"/>
            <a:ext cx="4359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CONFLICT</a:t>
            </a:r>
            <a:r>
              <a:rPr lang="en-US" altLang="en-US" sz="2000"/>
              <a:t> – Baby scares Tin Toy by smashing the other toys.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23813" y="1936750"/>
            <a:ext cx="4244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RISING ACTION</a:t>
            </a:r>
            <a:r>
              <a:rPr lang="en-US" altLang="en-US" sz="2000"/>
              <a:t> – Tin Toy runs away from Baby. Other toys under couch. Baby falls and starts crying.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28575" y="3036888"/>
            <a:ext cx="4191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  <a:r>
              <a:rPr lang="en-US" altLang="en-US" sz="2000"/>
              <a:t> – Baby’s crying and Tin Toy goes out to cheer baby up. Baby grabs Tin Toy and gets happy.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8575" y="4422775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  <a:r>
              <a:rPr lang="en-US" altLang="en-US" sz="2000"/>
              <a:t> – Baby finds the box, starts playing w/ the box and the bag.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28575" y="5554663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  <a:r>
              <a:rPr lang="en-US" altLang="en-US" sz="2000"/>
              <a:t> – Tin Toy can’t get Baby’s attention because Baby’s playing with the bag.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219575" y="6530975"/>
            <a:ext cx="14970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Exposition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 rot="-2820000">
            <a:off x="5317332" y="5242719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Rising Action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 rot="3840000">
            <a:off x="6973887" y="5308601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7667625" y="6562725"/>
            <a:ext cx="1509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4195763" y="5892800"/>
            <a:ext cx="1139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Conflict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6819900" y="3911600"/>
            <a:ext cx="1025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</a:p>
        </p:txBody>
      </p:sp>
      <p:sp>
        <p:nvSpPr>
          <p:cNvPr id="8208" name="Line 3"/>
          <p:cNvSpPr>
            <a:spLocks noChangeShapeType="1"/>
          </p:cNvSpPr>
          <p:nvPr/>
        </p:nvSpPr>
        <p:spPr bwMode="auto">
          <a:xfrm>
            <a:off x="4191000" y="6577013"/>
            <a:ext cx="12271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4"/>
          <p:cNvSpPr>
            <a:spLocks noChangeShapeType="1"/>
          </p:cNvSpPr>
          <p:nvPr/>
        </p:nvSpPr>
        <p:spPr bwMode="auto">
          <a:xfrm>
            <a:off x="8220075" y="6575425"/>
            <a:ext cx="8429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5"/>
          <p:cNvSpPr>
            <a:spLocks noChangeShapeType="1"/>
          </p:cNvSpPr>
          <p:nvPr/>
        </p:nvSpPr>
        <p:spPr bwMode="auto">
          <a:xfrm flipV="1">
            <a:off x="5416550" y="4581525"/>
            <a:ext cx="1841500" cy="199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6"/>
          <p:cNvSpPr>
            <a:spLocks noChangeShapeType="1"/>
          </p:cNvSpPr>
          <p:nvPr/>
        </p:nvSpPr>
        <p:spPr bwMode="auto">
          <a:xfrm>
            <a:off x="7261225" y="4581525"/>
            <a:ext cx="971550" cy="199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175250" y="6226175"/>
            <a:ext cx="230188" cy="349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7285038" y="4273550"/>
            <a:ext cx="66675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-380963" y="-8016875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455613"/>
            <a:ext cx="2384425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4141788" y="320675"/>
            <a:ext cx="1697037" cy="749300"/>
            <a:chOff x="1127919" y="3276679"/>
            <a:chExt cx="1696244" cy="750769"/>
          </a:xfrm>
        </p:grpSpPr>
        <p:pic>
          <p:nvPicPr>
            <p:cNvPr id="8219" name="Picture 2" descr="C:\Users\Lyle\Documents\Teachers Pay Teachers\Literature Ninja\Plot Charts\PixarLampLookRigh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9" y="3276679"/>
              <a:ext cx="717461" cy="63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TextBox 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77695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latin typeface="Charlemagne Std" pitchFamily="82" charset="0"/>
                </a:rPr>
                <a:t>M</a:t>
              </a:r>
              <a:r>
                <a:rPr lang="en-US" altLang="en-US" sz="1800"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448425" y="1982788"/>
            <a:ext cx="2597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MOVIE MOMENT: In this exposition movie still, what emotions are on Tin Toy’s face?</a:t>
            </a:r>
            <a:endParaRPr lang="en-US" altLang="en-US" sz="1200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448425" y="2659063"/>
            <a:ext cx="2597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ANSWER: Hope and expectation that he’ll be a good toy for the toddler.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/>
      <p:bldP spid="96275" grpId="0"/>
      <p:bldP spid="96276" grpId="0"/>
      <p:bldP spid="96277" grpId="0"/>
      <p:bldP spid="96278" grpId="0"/>
      <p:bldP spid="96279" grpId="0"/>
      <p:bldP spid="96263" grpId="0"/>
      <p:bldP spid="96268" grpId="0"/>
      <p:bldP spid="96271" grpId="0"/>
      <p:bldP spid="96272" grpId="0"/>
      <p:bldP spid="96266" grpId="0"/>
      <p:bldP spid="96269" grpId="0"/>
      <p:bldP spid="96267" grpId="0" animBg="1"/>
      <p:bldP spid="96270" grpId="0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42863"/>
            <a:ext cx="9926638" cy="69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510338" y="2287588"/>
            <a:ext cx="3359150" cy="135413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52388" y="-136525"/>
            <a:ext cx="4352926" cy="71135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1" name="Text Box 7"/>
          <p:cNvSpPr txBox="1">
            <a:spLocks noChangeArrowheads="1"/>
          </p:cNvSpPr>
          <p:nvPr/>
        </p:nvSpPr>
        <p:spPr bwMode="auto">
          <a:xfrm>
            <a:off x="4348163" y="6238875"/>
            <a:ext cx="14970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</a:p>
        </p:txBody>
      </p:sp>
      <p:sp>
        <p:nvSpPr>
          <p:cNvPr id="9232" name="Text Box 12"/>
          <p:cNvSpPr txBox="1">
            <a:spLocks noChangeArrowheads="1"/>
          </p:cNvSpPr>
          <p:nvPr/>
        </p:nvSpPr>
        <p:spPr bwMode="auto">
          <a:xfrm rot="-2820000">
            <a:off x="5363369" y="4950619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</a:p>
        </p:txBody>
      </p:sp>
      <p:sp>
        <p:nvSpPr>
          <p:cNvPr id="9233" name="Text Box 15"/>
          <p:cNvSpPr txBox="1">
            <a:spLocks noChangeArrowheads="1"/>
          </p:cNvSpPr>
          <p:nvPr/>
        </p:nvSpPr>
        <p:spPr bwMode="auto">
          <a:xfrm rot="3840000">
            <a:off x="7019925" y="5016501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Falling Action</a:t>
            </a:r>
          </a:p>
        </p:txBody>
      </p:sp>
      <p:sp>
        <p:nvSpPr>
          <p:cNvPr id="9234" name="Text Box 16"/>
          <p:cNvSpPr txBox="1">
            <a:spLocks noChangeArrowheads="1"/>
          </p:cNvSpPr>
          <p:nvPr/>
        </p:nvSpPr>
        <p:spPr bwMode="auto">
          <a:xfrm>
            <a:off x="7713663" y="6270625"/>
            <a:ext cx="15097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9225" name="Line 3"/>
          <p:cNvSpPr>
            <a:spLocks noChangeShapeType="1"/>
          </p:cNvSpPr>
          <p:nvPr/>
        </p:nvSpPr>
        <p:spPr bwMode="auto">
          <a:xfrm flipV="1">
            <a:off x="4356100" y="6284913"/>
            <a:ext cx="1108075" cy="4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4"/>
          <p:cNvSpPr>
            <a:spLocks noChangeShapeType="1"/>
          </p:cNvSpPr>
          <p:nvPr/>
        </p:nvSpPr>
        <p:spPr bwMode="auto">
          <a:xfrm>
            <a:off x="8266113" y="6283325"/>
            <a:ext cx="842962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5"/>
          <p:cNvSpPr>
            <a:spLocks noChangeShapeType="1"/>
          </p:cNvSpPr>
          <p:nvPr/>
        </p:nvSpPr>
        <p:spPr bwMode="auto">
          <a:xfrm flipV="1">
            <a:off x="5462588" y="4289425"/>
            <a:ext cx="184150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6"/>
          <p:cNvSpPr>
            <a:spLocks noChangeShapeType="1"/>
          </p:cNvSpPr>
          <p:nvPr/>
        </p:nvSpPr>
        <p:spPr bwMode="auto">
          <a:xfrm>
            <a:off x="7307263" y="4289425"/>
            <a:ext cx="97155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40213" y="5600700"/>
            <a:ext cx="1211262" cy="682625"/>
            <a:chOff x="4240213" y="5600247"/>
            <a:chExt cx="1210748" cy="683078"/>
          </a:xfrm>
        </p:grpSpPr>
        <p:sp>
          <p:nvSpPr>
            <p:cNvPr id="9245" name="Text Box 10"/>
            <p:cNvSpPr txBox="1">
              <a:spLocks noChangeArrowheads="1"/>
            </p:cNvSpPr>
            <p:nvPr/>
          </p:nvSpPr>
          <p:spPr bwMode="auto">
            <a:xfrm>
              <a:off x="4240213" y="5600247"/>
              <a:ext cx="113998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Conflict</a:t>
              </a:r>
            </a:p>
          </p:txBody>
        </p:sp>
        <p:sp>
          <p:nvSpPr>
            <p:cNvPr id="9246" name="Line 11"/>
            <p:cNvSpPr>
              <a:spLocks noChangeShapeType="1"/>
            </p:cNvSpPr>
            <p:nvPr/>
          </p:nvSpPr>
          <p:spPr bwMode="auto">
            <a:xfrm>
              <a:off x="5220742" y="5934075"/>
              <a:ext cx="230219" cy="3492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65938" y="3619500"/>
            <a:ext cx="1025525" cy="669925"/>
            <a:chOff x="6865616" y="3619500"/>
            <a:chExt cx="1025665" cy="669925"/>
          </a:xfrm>
        </p:grpSpPr>
        <p:sp>
          <p:nvSpPr>
            <p:cNvPr id="9243" name="Text Box 13"/>
            <p:cNvSpPr txBox="1">
              <a:spLocks noChangeArrowheads="1"/>
            </p:cNvSpPr>
            <p:nvPr/>
          </p:nvSpPr>
          <p:spPr bwMode="auto">
            <a:xfrm>
              <a:off x="6865616" y="3619500"/>
              <a:ext cx="102566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Climax</a:t>
              </a:r>
            </a:p>
          </p:txBody>
        </p:sp>
        <p:sp>
          <p:nvSpPr>
            <p:cNvPr id="9244" name="Line 14"/>
            <p:cNvSpPr>
              <a:spLocks noChangeShapeType="1"/>
            </p:cNvSpPr>
            <p:nvPr/>
          </p:nvSpPr>
          <p:spPr bwMode="auto">
            <a:xfrm flipH="1">
              <a:off x="7330817" y="3981450"/>
              <a:ext cx="66684" cy="30797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443706" y="-98517075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-30163" y="-33338"/>
            <a:ext cx="4244976" cy="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EXPOSITION</a:t>
            </a:r>
            <a:r>
              <a:rPr lang="en-US" altLang="en-US" sz="2000"/>
              <a:t> – Burn-E is a welding robot who really wants to do his job.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-30163" y="1003300"/>
            <a:ext cx="4359276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CONFLICT</a:t>
            </a:r>
            <a:r>
              <a:rPr lang="en-US" altLang="en-US" sz="2000"/>
              <a:t> – A meteor strikes a light in his job sector.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-30163" y="2125663"/>
            <a:ext cx="4244976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RISING ACTION</a:t>
            </a:r>
            <a:r>
              <a:rPr lang="en-US" altLang="en-US" sz="2000"/>
              <a:t> – He tries &amp; tries to fix the light but things keep going wrong. The ship flies back to Earth.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-53975" y="3552825"/>
            <a:ext cx="419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  <a:r>
              <a:rPr lang="en-US" altLang="en-US" sz="2000"/>
              <a:t> – Burn-E finds Supply-R &amp; finally pushes the power button.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-53975" y="4645025"/>
            <a:ext cx="419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  <a:r>
              <a:rPr lang="en-US" altLang="en-US" sz="2000"/>
              <a:t> – The lid flies through the air toward the ship.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-53975" y="5756275"/>
            <a:ext cx="419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  <a:r>
              <a:rPr lang="en-US" altLang="en-US" sz="2000"/>
              <a:t> – The lid smashes into the light again. Burn-E faints.</a:t>
            </a:r>
          </a:p>
        </p:txBody>
      </p:sp>
      <p:grpSp>
        <p:nvGrpSpPr>
          <p:cNvPr id="9238" name="Group 29"/>
          <p:cNvGrpSpPr>
            <a:grpSpLocks/>
          </p:cNvGrpSpPr>
          <p:nvPr/>
        </p:nvGrpSpPr>
        <p:grpSpPr bwMode="auto">
          <a:xfrm>
            <a:off x="7467600" y="149225"/>
            <a:ext cx="1636713" cy="750888"/>
            <a:chOff x="-215900" y="3276680"/>
            <a:chExt cx="1636802" cy="750768"/>
          </a:xfrm>
        </p:grpSpPr>
        <p:pic>
          <p:nvPicPr>
            <p:cNvPr id="9241" name="Picture 1" descr="C:\Users\Lyle\Documents\Teachers Pay Teachers\Literature Ninja\Plot Charts\PixarLam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42" y="3276680"/>
              <a:ext cx="717460" cy="63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Box 3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215900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bg1"/>
                  </a:solidFill>
                  <a:latin typeface="Charlemagne Std" pitchFamily="82" charset="0"/>
                </a:rPr>
                <a:t>M</a:t>
              </a:r>
              <a:r>
                <a:rPr lang="en-US" altLang="en-US" sz="1800">
                  <a:solidFill>
                    <a:schemeClr val="bg1"/>
                  </a:solidFill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554788" y="2305050"/>
            <a:ext cx="2597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MOVIE MOMENT: In this Rising Action movie still, how does it show us Burn-E’s inner person?</a:t>
            </a:r>
            <a:endParaRPr lang="en-US" altLang="en-US" sz="1200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554788" y="2981325"/>
            <a:ext cx="2597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ANSWER: He is a soft, sensitive robot that would make flower shapes and wants to do his job.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231" grpId="0"/>
      <p:bldP spid="9232" grpId="0"/>
      <p:bldP spid="9233" grpId="0"/>
      <p:bldP spid="923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4763"/>
            <a:ext cx="9334501" cy="689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038" y="3175"/>
            <a:ext cx="4237038" cy="69040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23813" y="-12700"/>
            <a:ext cx="4244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EXPOSITION</a:t>
            </a:r>
            <a:r>
              <a:rPr lang="en-US" altLang="en-US" sz="2000"/>
              <a:t> – We see all the different tropical toys and locations. Bikini girl waves at Snowman.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23813" y="1190625"/>
            <a:ext cx="43592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CONFLICT</a:t>
            </a:r>
            <a:r>
              <a:rPr lang="en-US" altLang="en-US" sz="2000"/>
              <a:t> – Snowman wants bikini girl, but he’s stuck in snow globe.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23813" y="2078038"/>
            <a:ext cx="4244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RISING ACTION</a:t>
            </a:r>
            <a:r>
              <a:rPr lang="en-US" altLang="en-US" sz="2000"/>
              <a:t> – Snowman tries everything to get out of the snow globe.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28575" y="3300413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CLIMAX</a:t>
            </a:r>
            <a:r>
              <a:rPr lang="en-US" altLang="en-US" sz="2000"/>
              <a:t> – Snowman climbs out of snow globe, falls into fish tank, and sees Mermaid.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8575" y="4449763"/>
            <a:ext cx="4191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FALLING ACTION</a:t>
            </a:r>
            <a:r>
              <a:rPr lang="en-US" altLang="en-US" sz="2000"/>
              <a:t> – Snow globe falls down on him.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28575" y="5381625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RESOLUTION</a:t>
            </a:r>
            <a:r>
              <a:rPr lang="en-US" altLang="en-US" sz="2000"/>
              <a:t> – Snowman is stuck in snow globe again and can’t have Mermaid or Bikini girl.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219575" y="6530975"/>
            <a:ext cx="14970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Exposition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 rot="-2820000">
            <a:off x="5317332" y="5242719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Rising Action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 rot="3840000">
            <a:off x="6973887" y="5308601"/>
            <a:ext cx="187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Falling Action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7667625" y="6524625"/>
            <a:ext cx="1509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Resolution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4195763" y="5892800"/>
            <a:ext cx="1139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Conflict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6819900" y="3911600"/>
            <a:ext cx="1025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Climax</a:t>
            </a:r>
          </a:p>
        </p:txBody>
      </p:sp>
      <p:sp>
        <p:nvSpPr>
          <p:cNvPr id="10256" name="Line 3"/>
          <p:cNvSpPr>
            <a:spLocks noChangeShapeType="1"/>
          </p:cNvSpPr>
          <p:nvPr/>
        </p:nvSpPr>
        <p:spPr bwMode="auto">
          <a:xfrm>
            <a:off x="4191000" y="6577013"/>
            <a:ext cx="12271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4"/>
          <p:cNvSpPr>
            <a:spLocks noChangeShapeType="1"/>
          </p:cNvSpPr>
          <p:nvPr/>
        </p:nvSpPr>
        <p:spPr bwMode="auto">
          <a:xfrm>
            <a:off x="8220075" y="6575425"/>
            <a:ext cx="84296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5"/>
          <p:cNvSpPr>
            <a:spLocks noChangeShapeType="1"/>
          </p:cNvSpPr>
          <p:nvPr/>
        </p:nvSpPr>
        <p:spPr bwMode="auto">
          <a:xfrm flipV="1">
            <a:off x="5416550" y="4581525"/>
            <a:ext cx="184150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6"/>
          <p:cNvSpPr>
            <a:spLocks noChangeShapeType="1"/>
          </p:cNvSpPr>
          <p:nvPr/>
        </p:nvSpPr>
        <p:spPr bwMode="auto">
          <a:xfrm>
            <a:off x="7261225" y="4581525"/>
            <a:ext cx="971550" cy="199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175250" y="6226175"/>
            <a:ext cx="230188" cy="3492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7285038" y="4273550"/>
            <a:ext cx="66675" cy="3079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-424505" y="-93927613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7604125" y="2111375"/>
            <a:ext cx="1636713" cy="750888"/>
            <a:chOff x="-215900" y="3276680"/>
            <a:chExt cx="1636802" cy="750768"/>
          </a:xfrm>
        </p:grpSpPr>
        <p:pic>
          <p:nvPicPr>
            <p:cNvPr id="10266" name="Picture 1" descr="C:\Users\Lyle\Documents\Teachers Pay Teachers\Literature Ninja\Plot Charts\PixarLam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42" y="3276680"/>
              <a:ext cx="717460" cy="63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7" name="TextBox 2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215900" y="3473450"/>
              <a:ext cx="1146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bg1"/>
                  </a:solidFill>
                  <a:latin typeface="Charlemagne Std" pitchFamily="82" charset="0"/>
                </a:rPr>
                <a:t>M</a:t>
              </a:r>
              <a:r>
                <a:rPr lang="en-US" altLang="en-US" sz="1800">
                  <a:solidFill>
                    <a:schemeClr val="bg1"/>
                  </a:solidFill>
                  <a:latin typeface="Charlemagne Std" pitchFamily="82" charset="0"/>
                </a:rPr>
                <a:t>ENU</a:t>
              </a: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200650" y="1878013"/>
            <a:ext cx="25955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MOVIE MOMENT: How does the look on Snowman’s face show how far he’s willing to go to overcome the conflict?</a:t>
            </a: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200650" y="2719388"/>
            <a:ext cx="25955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ANSWER: He is so excited that he’ll do anything to get out of the snow globe.</a:t>
            </a:r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/>
      <p:bldP spid="96275" grpId="0"/>
      <p:bldP spid="96276" grpId="0"/>
      <p:bldP spid="96277" grpId="0"/>
      <p:bldP spid="96278" grpId="0"/>
      <p:bldP spid="96279" grpId="0"/>
      <p:bldP spid="96263" grpId="0"/>
      <p:bldP spid="96268" grpId="0"/>
      <p:bldP spid="96271" grpId="0"/>
      <p:bldP spid="96272" grpId="0"/>
      <p:bldP spid="96266" grpId="0"/>
      <p:bldP spid="96269" grpId="0"/>
      <p:bldP spid="96267" grpId="0" animBg="1"/>
      <p:bldP spid="96270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1471</Words>
  <Application>Microsoft Office PowerPoint</Application>
  <PresentationFormat>On-screen Show (4:3)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Charlemagne Std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PixarPlotStudios</dc:title>
  <dc:creator>Created for Learning</dc:creator>
  <cp:lastModifiedBy>JonathanStephens</cp:lastModifiedBy>
  <cp:revision>324</cp:revision>
  <dcterms:created xsi:type="dcterms:W3CDTF">2008-03-27T15:21:26Z</dcterms:created>
  <dcterms:modified xsi:type="dcterms:W3CDTF">2014-08-15T21:15:25Z</dcterms:modified>
</cp:coreProperties>
</file>